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370" r:id="rId2"/>
    <p:sldId id="371" r:id="rId3"/>
    <p:sldId id="336" r:id="rId4"/>
    <p:sldId id="373" r:id="rId5"/>
    <p:sldId id="375" r:id="rId6"/>
    <p:sldId id="374" r:id="rId7"/>
    <p:sldId id="376" r:id="rId8"/>
    <p:sldId id="338" r:id="rId9"/>
    <p:sldId id="339" r:id="rId10"/>
    <p:sldId id="340" r:id="rId11"/>
    <p:sldId id="385" r:id="rId12"/>
    <p:sldId id="341" r:id="rId13"/>
    <p:sldId id="378" r:id="rId14"/>
    <p:sldId id="342" r:id="rId15"/>
    <p:sldId id="379" r:id="rId16"/>
    <p:sldId id="381" r:id="rId17"/>
    <p:sldId id="382" r:id="rId18"/>
    <p:sldId id="343" r:id="rId19"/>
    <p:sldId id="383" r:id="rId20"/>
    <p:sldId id="384" r:id="rId21"/>
    <p:sldId id="344" r:id="rId22"/>
    <p:sldId id="345" r:id="rId23"/>
    <p:sldId id="346" r:id="rId24"/>
    <p:sldId id="347" r:id="rId25"/>
    <p:sldId id="348" r:id="rId26"/>
    <p:sldId id="392"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87" r:id="rId41"/>
    <p:sldId id="362" r:id="rId42"/>
    <p:sldId id="363" r:id="rId43"/>
    <p:sldId id="388" r:id="rId44"/>
    <p:sldId id="364" r:id="rId45"/>
    <p:sldId id="365" r:id="rId46"/>
    <p:sldId id="366" r:id="rId47"/>
    <p:sldId id="367" r:id="rId48"/>
    <p:sldId id="395" r:id="rId49"/>
    <p:sldId id="396" r:id="rId50"/>
    <p:sldId id="393" r:id="rId51"/>
    <p:sldId id="390" r:id="rId52"/>
    <p:sldId id="389" r:id="rId53"/>
    <p:sldId id="391" r:id="rId54"/>
    <p:sldId id="394" r:id="rId55"/>
    <p:sldId id="333" r:id="rId56"/>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78B31"/>
    <a:srgbClr val="FEF4EC"/>
    <a:srgbClr val="FCDDC4"/>
    <a:srgbClr val="007BA2"/>
    <a:srgbClr val="817F7F"/>
    <a:srgbClr val="949392"/>
    <a:srgbClr val="858584"/>
    <a:srgbClr val="008CB8"/>
    <a:srgbClr val="9292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850" y="6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8A1DF1-6009-4FC0-BA15-D585E0008F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EB39CE-9A4C-49A0-90BB-768640239C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097E5E-C589-4C73-98EF-6316FF964A48}" type="datetimeFigureOut">
              <a:rPr lang="en-US" smtClean="0"/>
              <a:t>9/29/2025</a:t>
            </a:fld>
            <a:endParaRPr lang="en-US"/>
          </a:p>
        </p:txBody>
      </p:sp>
      <p:sp>
        <p:nvSpPr>
          <p:cNvPr id="4" name="Footer Placeholder 3">
            <a:extLst>
              <a:ext uri="{FF2B5EF4-FFF2-40B4-BE49-F238E27FC236}">
                <a16:creationId xmlns:a16="http://schemas.microsoft.com/office/drawing/2014/main" id="{775AFE80-DD03-45D3-AE81-491103C8AE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B306A0-3DE4-419C-9504-AC933C408F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E45947-49EF-4E6E-9754-05210D0157D8}" type="slidenum">
              <a:rPr lang="en-US" smtClean="0"/>
              <a:t>‹#›</a:t>
            </a:fld>
            <a:endParaRPr lang="en-US"/>
          </a:p>
        </p:txBody>
      </p:sp>
    </p:spTree>
    <p:extLst>
      <p:ext uri="{BB962C8B-B14F-4D97-AF65-F5344CB8AC3E}">
        <p14:creationId xmlns:p14="http://schemas.microsoft.com/office/powerpoint/2010/main" val="33471933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9/29/2025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28</a:t>
            </a:fld>
            <a:endParaRPr lang="en-US"/>
          </a:p>
        </p:txBody>
      </p:sp>
    </p:spTree>
    <p:extLst>
      <p:ext uri="{BB962C8B-B14F-4D97-AF65-F5344CB8AC3E}">
        <p14:creationId xmlns:p14="http://schemas.microsoft.com/office/powerpoint/2010/main" val="3364703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descr="border-15.png">
            <a:extLst>
              <a:ext uri="{FF2B5EF4-FFF2-40B4-BE49-F238E27FC236}">
                <a16:creationId xmlns:a16="http://schemas.microsoft.com/office/drawing/2014/main" id="{3EC167BB-B47C-4569-858B-10788758E90A}"/>
              </a:ext>
            </a:extLst>
          </p:cNvPr>
          <p:cNvPicPr>
            <a:picLocks noChangeAspect="1"/>
          </p:cNvPicPr>
          <p:nvPr userDrawn="1"/>
        </p:nvPicPr>
        <p:blipFill>
          <a:blip r:embed="rId2" cstate="screen"/>
          <a:stretch>
            <a:fillRect/>
          </a:stretch>
        </p:blipFill>
        <p:spPr>
          <a:xfrm>
            <a:off x="0" y="0"/>
            <a:ext cx="12188051" cy="6858000"/>
          </a:xfrm>
          <a:prstGeom prst="rect">
            <a:avLst/>
          </a:prstGeom>
        </p:spPr>
      </p:pic>
      <p:sp>
        <p:nvSpPr>
          <p:cNvPr id="2" name="Date Placeholder 1">
            <a:extLst>
              <a:ext uri="{FF2B5EF4-FFF2-40B4-BE49-F238E27FC236}">
                <a16:creationId xmlns:a16="http://schemas.microsoft.com/office/drawing/2014/main" id="{4908A7A2-8454-420B-BD73-63F42A7FEFC9}"/>
              </a:ext>
            </a:extLst>
          </p:cNvPr>
          <p:cNvSpPr>
            <a:spLocks noGrp="1"/>
          </p:cNvSpPr>
          <p:nvPr>
            <p:ph type="dt" sz="half" idx="10"/>
          </p:nvPr>
        </p:nvSpPr>
        <p:spPr/>
        <p:txBody>
          <a:bodyPr/>
          <a:lstStyle/>
          <a:p>
            <a:fld id="{AD5D2152-08A9-004F-BE32-52A9C6BDFCAD}" type="datetimeFigureOut">
              <a:rPr lang="en-US" smtClean="0"/>
              <a:pPr/>
              <a:t>9/29/2025</a:t>
            </a:fld>
            <a:endParaRPr lang="en-US"/>
          </a:p>
        </p:txBody>
      </p:sp>
      <p:sp>
        <p:nvSpPr>
          <p:cNvPr id="3" name="Footer Placeholder 2">
            <a:extLst>
              <a:ext uri="{FF2B5EF4-FFF2-40B4-BE49-F238E27FC236}">
                <a16:creationId xmlns:a16="http://schemas.microsoft.com/office/drawing/2014/main" id="{E9FB36C2-98A0-4BB8-AA90-3348AC59DE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3E010-EF9F-4D78-A65E-7F874EE0FF01}"/>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4">
            <a:extLst>
              <a:ext uri="{FF2B5EF4-FFF2-40B4-BE49-F238E27FC236}">
                <a16:creationId xmlns:a16="http://schemas.microsoft.com/office/drawing/2014/main" id="{639D3597-F073-4160-ACC1-3ACE09E32A81}"/>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281183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9/29/2025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6FD8CA-0E80-41E9-9CC1-3E3FA2937743}" type="slidenum">
              <a:rPr lang="en-US" altLang="en-US"/>
              <a:pPr>
                <a:defRPr/>
              </a:pPr>
              <a:t>‹#›</a:t>
            </a:fld>
            <a:endParaRPr lang="en-US" altLang="en-US"/>
          </a:p>
        </p:txBody>
      </p:sp>
    </p:spTree>
    <p:extLst>
      <p:ext uri="{BB962C8B-B14F-4D97-AF65-F5344CB8AC3E}">
        <p14:creationId xmlns:p14="http://schemas.microsoft.com/office/powerpoint/2010/main" val="264915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1512614-EBAC-49C1-89D3-B7D3D7649054}" type="slidenum">
              <a:rPr lang="en-US" altLang="en-US"/>
              <a:pPr>
                <a:defRPr/>
              </a:pPr>
              <a:t>‹#›</a:t>
            </a:fld>
            <a:endParaRPr lang="en-US" altLang="en-US"/>
          </a:p>
        </p:txBody>
      </p:sp>
    </p:spTree>
    <p:extLst>
      <p:ext uri="{BB962C8B-B14F-4D97-AF65-F5344CB8AC3E}">
        <p14:creationId xmlns:p14="http://schemas.microsoft.com/office/powerpoint/2010/main" val="2747715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3259E9-87FC-482C-9001-1CC41D83A16B}"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40814695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9/29/2025</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50" r:id="rId1"/>
    <p:sldLayoutId id="2147483655" r:id="rId2"/>
    <p:sldLayoutId id="2147483656" r:id="rId3"/>
    <p:sldLayoutId id="2147483657" r:id="rId4"/>
    <p:sldLayoutId id="2147483658"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watch?v=d9K0cZGQgHA"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c3dVhbnIRGM" TargetMode="External"/><Relationship Id="rId2" Type="http://schemas.openxmlformats.org/officeDocument/2006/relationships/hyperlink" Target="https://www.youtube.com/watch?v=gof7vdQI6OM"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381000"/>
            <a:ext cx="8686800" cy="6248400"/>
          </a:xfrm>
        </p:spPr>
        <p:txBody>
          <a:bodyPr rtlCol="0">
            <a:noAutofit/>
          </a:bodyPr>
          <a:lstStyle/>
          <a:p>
            <a:pPr marL="0" indent="0" algn="ctr">
              <a:buNone/>
              <a:defRPr/>
            </a:pPr>
            <a:r>
              <a:rPr lang="en-US" sz="2400" b="1" dirty="0"/>
              <a:t>BIODIVERSITY       &amp;   CONSERVATION</a:t>
            </a:r>
            <a:br>
              <a:rPr lang="en-US" sz="2400" b="1" dirty="0"/>
            </a:br>
            <a:br>
              <a:rPr lang="en-US" sz="2400" b="1" dirty="0"/>
            </a:br>
            <a:r>
              <a:rPr lang="en-US" sz="2400" b="1" dirty="0">
                <a:solidFill>
                  <a:schemeClr val="accent5">
                    <a:lumMod val="50000"/>
                  </a:schemeClr>
                </a:solidFill>
                <a:hlinkClick r:id="rId2"/>
              </a:rPr>
              <a:t>https://www.youtube.com/watch?v=d9K0cZGQgHA</a:t>
            </a:r>
            <a:r>
              <a:rPr lang="en-US" sz="2400" b="1" dirty="0">
                <a:solidFill>
                  <a:schemeClr val="accent5">
                    <a:lumMod val="50000"/>
                  </a:schemeClr>
                </a:solidFill>
              </a:rPr>
              <a:t>  </a:t>
            </a:r>
          </a:p>
          <a:p>
            <a:pPr marL="0" indent="0" algn="ctr">
              <a:buNone/>
              <a:defRPr/>
            </a:pPr>
            <a:r>
              <a:rPr lang="en-US" sz="2400" b="1" dirty="0" err="1">
                <a:solidFill>
                  <a:schemeClr val="accent5">
                    <a:lumMod val="50000"/>
                  </a:schemeClr>
                </a:solidFill>
              </a:rPr>
              <a:t>Navdhanya</a:t>
            </a:r>
            <a:r>
              <a:rPr lang="en-US" sz="2400" b="1" dirty="0">
                <a:solidFill>
                  <a:schemeClr val="accent5">
                    <a:lumMod val="50000"/>
                  </a:schemeClr>
                </a:solidFill>
              </a:rPr>
              <a:t> (Dr. Vandana Shiva)</a:t>
            </a:r>
          </a:p>
          <a:p>
            <a:pPr marL="0" indent="0" algn="ctr">
              <a:buNone/>
              <a:defRPr/>
            </a:pPr>
            <a:br>
              <a:rPr lang="en-US" sz="4000" b="1" dirty="0"/>
            </a:br>
            <a:endParaRPr lang="en-US" sz="4000" dirty="0"/>
          </a:p>
          <a:p>
            <a:pPr marL="0" indent="0" algn="ctr">
              <a:buNone/>
              <a:defRPr/>
            </a:pPr>
            <a:br>
              <a:rPr lang="en-US" sz="2400" dirty="0"/>
            </a:br>
            <a:endParaRPr lang="en-US" sz="2400" dirty="0"/>
          </a:p>
        </p:txBody>
      </p:sp>
      <p:sp>
        <p:nvSpPr>
          <p:cNvPr id="2" name="AutoShape 4" descr="Challenges to biodiversity conservation and sustainable development | The  Daily Star"/>
          <p:cNvSpPr>
            <a:spLocks noChangeAspect="1" noChangeArrowheads="1"/>
          </p:cNvSpPr>
          <p:nvPr/>
        </p:nvSpPr>
        <p:spPr bwMode="auto">
          <a:xfrm>
            <a:off x="1714500" y="-212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Challenges to biodiversity conservation and sustainable development | The  Daily Star"/>
          <p:cNvSpPr>
            <a:spLocks noChangeAspect="1" noChangeArrowheads="1"/>
          </p:cNvSpPr>
          <p:nvPr/>
        </p:nvSpPr>
        <p:spPr bwMode="auto">
          <a:xfrm>
            <a:off x="1866900" y="-60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151603" y="2282824"/>
            <a:ext cx="5323040" cy="4575176"/>
          </a:xfrm>
          <a:prstGeom prst="rect">
            <a:avLst/>
          </a:prstGeom>
        </p:spPr>
      </p:pic>
      <p:pic>
        <p:nvPicPr>
          <p:cNvPr id="6" name="Picture 5"/>
          <p:cNvPicPr>
            <a:picLocks noChangeAspect="1"/>
          </p:cNvPicPr>
          <p:nvPr/>
        </p:nvPicPr>
        <p:blipFill>
          <a:blip r:embed="rId4"/>
          <a:stretch>
            <a:fillRect/>
          </a:stretch>
        </p:blipFill>
        <p:spPr>
          <a:xfrm>
            <a:off x="6306342" y="2282824"/>
            <a:ext cx="5671815" cy="4194101"/>
          </a:xfrm>
          <a:prstGeom prst="rect">
            <a:avLst/>
          </a:prstGeom>
        </p:spPr>
      </p:pic>
    </p:spTree>
    <p:extLst>
      <p:ext uri="{BB962C8B-B14F-4D97-AF65-F5344CB8AC3E}">
        <p14:creationId xmlns:p14="http://schemas.microsoft.com/office/powerpoint/2010/main" val="3742023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1" y="181088"/>
            <a:ext cx="6511635"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endParaRPr lang="en-US" altLang="en-US" sz="2400" dirty="0">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400" b="1" dirty="0">
                <a:solidFill>
                  <a:srgbClr val="008000"/>
                </a:solidFill>
                <a:latin typeface="Times New Roman" panose="02020603050405020304" pitchFamily="18" charset="0"/>
                <a:cs typeface="Times New Roman" panose="02020603050405020304" pitchFamily="18" charset="0"/>
              </a:rPr>
              <a:t>3. Ecosystem Diversity </a:t>
            </a:r>
          </a:p>
          <a:p>
            <a:pPr algn="just" eaLnBrk="1" hangingPunct="1">
              <a:spcBef>
                <a:spcPct val="0"/>
              </a:spcBef>
              <a:buFontTx/>
              <a:buNone/>
            </a:pPr>
            <a:endParaRPr lang="en-US" altLang="en-US" sz="2400" dirty="0">
              <a:latin typeface="Times New Roman" panose="02020603050405020304" pitchFamily="18" charset="0"/>
              <a:cs typeface="Times New Roman" panose="02020603050405020304" pitchFamily="18" charset="0"/>
            </a:endParaRPr>
          </a:p>
          <a:p>
            <a:pPr algn="just"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Different  type of forest, grassland, ocean, pond, lake represent diverse ecosystem  which contain different variety of plant and animal.</a:t>
            </a:r>
          </a:p>
          <a:p>
            <a:pPr algn="just" eaLnBrk="1" hangingPunct="1">
              <a:spcBef>
                <a:spcPct val="0"/>
              </a:spcBef>
              <a:buFontTx/>
              <a:buNone/>
            </a:pPr>
            <a:endParaRPr lang="en-US" altLang="en-US" sz="2400" dirty="0">
              <a:latin typeface="Times New Roman" panose="02020603050405020304" pitchFamily="18" charset="0"/>
              <a:cs typeface="Times New Roman" panose="02020603050405020304" pitchFamily="18" charset="0"/>
            </a:endParaRPr>
          </a:p>
          <a:p>
            <a:pPr algn="just" eaLnBrk="1" hangingPunct="1">
              <a:spcBef>
                <a:spcPct val="0"/>
              </a:spcBef>
              <a:buFontTx/>
              <a:buNone/>
            </a:pPr>
            <a:endParaRPr lang="en-US" altLang="en-US" sz="2400" dirty="0">
              <a:latin typeface="Times New Roman" panose="02020603050405020304" pitchFamily="18" charset="0"/>
              <a:cs typeface="Times New Roman" panose="02020603050405020304" pitchFamily="18" charset="0"/>
            </a:endParaRPr>
          </a:p>
          <a:p>
            <a:pPr algn="just"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This is the diversity of ecological complexity showing variation in ecological niches, trophic structure, food –webs, nutrient cycling. </a:t>
            </a:r>
          </a:p>
          <a:p>
            <a:pPr algn="just" eaLnBrk="1" hangingPunct="1">
              <a:spcBef>
                <a:spcPct val="0"/>
              </a:spcBef>
              <a:buFontTx/>
              <a:buNone/>
            </a:pPr>
            <a:endParaRPr lang="en-US" altLang="en-US" sz="2400" dirty="0">
              <a:latin typeface="Times New Roman" panose="02020603050405020304" pitchFamily="18" charset="0"/>
              <a:cs typeface="Times New Roman" panose="02020603050405020304" pitchFamily="18" charset="0"/>
            </a:endParaRPr>
          </a:p>
          <a:p>
            <a:pPr algn="just" eaLnBrk="1" hangingPunct="1">
              <a:spcBef>
                <a:spcPct val="0"/>
              </a:spcBef>
              <a:buFontTx/>
              <a:buNone/>
            </a:pPr>
            <a:endParaRPr lang="en-US" altLang="en-US" sz="2400" dirty="0">
              <a:latin typeface="Times New Roman" panose="02020603050405020304" pitchFamily="18" charset="0"/>
              <a:cs typeface="Times New Roman" panose="02020603050405020304" pitchFamily="18" charset="0"/>
            </a:endParaRPr>
          </a:p>
          <a:p>
            <a:pPr algn="just"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The ecosystem also show variation with respect to physical parameter like moisture, temperature, altitude, precipitation.</a:t>
            </a:r>
          </a:p>
        </p:txBody>
      </p:sp>
      <p:pic>
        <p:nvPicPr>
          <p:cNvPr id="5" name="Picture 4"/>
          <p:cNvPicPr>
            <a:picLocks noChangeAspect="1"/>
          </p:cNvPicPr>
          <p:nvPr/>
        </p:nvPicPr>
        <p:blipFill>
          <a:blip r:embed="rId2"/>
          <a:stretch>
            <a:fillRect/>
          </a:stretch>
        </p:blipFill>
        <p:spPr>
          <a:xfrm>
            <a:off x="6906160" y="903431"/>
            <a:ext cx="4871965" cy="2737425"/>
          </a:xfrm>
          <a:prstGeom prst="rect">
            <a:avLst/>
          </a:prstGeom>
        </p:spPr>
      </p:pic>
      <p:pic>
        <p:nvPicPr>
          <p:cNvPr id="9220" name="Picture 4" descr="Searching for the Endemic Species of Raja Ampat | | Papua Paradi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8824" y="3967316"/>
            <a:ext cx="4089950" cy="272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095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8000"/>
                </a:solidFill>
              </a:rPr>
              <a:t>Biodiversity at National Level India</a:t>
            </a:r>
          </a:p>
        </p:txBody>
      </p:sp>
      <p:sp>
        <p:nvSpPr>
          <p:cNvPr id="5" name="Content Placeholder 4"/>
          <p:cNvSpPr>
            <a:spLocks noGrp="1"/>
          </p:cNvSpPr>
          <p:nvPr>
            <p:ph idx="1"/>
          </p:nvPr>
        </p:nvSpPr>
        <p:spPr>
          <a:xfrm>
            <a:off x="206477" y="1659195"/>
            <a:ext cx="11375923" cy="4785850"/>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India is </a:t>
            </a:r>
            <a:r>
              <a:rPr lang="en-US" b="1" dirty="0">
                <a:solidFill>
                  <a:srgbClr val="0070C0"/>
                </a:solidFill>
                <a:latin typeface="Times New Roman" panose="02020603050405020304" pitchFamily="18" charset="0"/>
                <a:cs typeface="Times New Roman" panose="02020603050405020304" pitchFamily="18" charset="0"/>
              </a:rPr>
              <a:t>second largest </a:t>
            </a:r>
            <a:r>
              <a:rPr lang="en-US" dirty="0">
                <a:latin typeface="Times New Roman" panose="02020603050405020304" pitchFamily="18" charset="0"/>
                <a:cs typeface="Times New Roman" panose="02020603050405020304" pitchFamily="18" charset="0"/>
              </a:rPr>
              <a:t>nation containing </a:t>
            </a:r>
            <a:r>
              <a:rPr lang="en-US" b="1" dirty="0">
                <a:solidFill>
                  <a:srgbClr val="0070C0"/>
                </a:solidFill>
                <a:latin typeface="Times New Roman" panose="02020603050405020304" pitchFamily="18" charset="0"/>
                <a:cs typeface="Times New Roman" panose="02020603050405020304" pitchFamily="18" charset="0"/>
              </a:rPr>
              <a:t>5% of world’s biodiversity </a:t>
            </a:r>
            <a:r>
              <a:rPr lang="en-US" dirty="0">
                <a:latin typeface="Times New Roman" panose="02020603050405020304" pitchFamily="18" charset="0"/>
                <a:cs typeface="Times New Roman" panose="02020603050405020304" pitchFamily="18" charset="0"/>
              </a:rPr>
              <a:t>and </a:t>
            </a:r>
            <a:r>
              <a:rPr lang="en-US" b="1" dirty="0">
                <a:solidFill>
                  <a:srgbClr val="0070C0"/>
                </a:solidFill>
                <a:latin typeface="Times New Roman" panose="02020603050405020304" pitchFamily="18" charset="0"/>
                <a:cs typeface="Times New Roman" panose="02020603050405020304" pitchFamily="18" charset="0"/>
              </a:rPr>
              <a:t>2% of the earth surface.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Rank of India in biodiversity: </a:t>
            </a:r>
          </a:p>
          <a:p>
            <a:r>
              <a:rPr lang="en-US" dirty="0">
                <a:solidFill>
                  <a:srgbClr val="FF0000"/>
                </a:solidFill>
                <a:latin typeface="Times New Roman" panose="02020603050405020304" pitchFamily="18" charset="0"/>
                <a:cs typeface="Times New Roman" panose="02020603050405020304" pitchFamily="18" charset="0"/>
              </a:rPr>
              <a:t>10th rank </a:t>
            </a:r>
            <a:r>
              <a:rPr lang="en-US" dirty="0">
                <a:latin typeface="Times New Roman" panose="02020603050405020304" pitchFamily="18" charset="0"/>
                <a:cs typeface="Times New Roman" panose="02020603050405020304" pitchFamily="18" charset="0"/>
              </a:rPr>
              <a:t>among the </a:t>
            </a:r>
            <a:r>
              <a:rPr lang="en-US" dirty="0">
                <a:solidFill>
                  <a:srgbClr val="FF0000"/>
                </a:solidFill>
                <a:latin typeface="Times New Roman" panose="02020603050405020304" pitchFamily="18" charset="0"/>
                <a:cs typeface="Times New Roman" panose="02020603050405020304" pitchFamily="18" charset="0"/>
              </a:rPr>
              <a:t>plant rich </a:t>
            </a:r>
          </a:p>
          <a:p>
            <a:r>
              <a:rPr lang="en-US" dirty="0">
                <a:solidFill>
                  <a:srgbClr val="FF0000"/>
                </a:solidFill>
                <a:latin typeface="Times New Roman" panose="02020603050405020304" pitchFamily="18" charset="0"/>
                <a:cs typeface="Times New Roman" panose="02020603050405020304" pitchFamily="18" charset="0"/>
              </a:rPr>
              <a:t>11th rank </a:t>
            </a:r>
            <a:r>
              <a:rPr lang="en-US" dirty="0">
                <a:latin typeface="Times New Roman" panose="02020603050405020304" pitchFamily="18" charset="0"/>
                <a:cs typeface="Times New Roman" panose="02020603050405020304" pitchFamily="18" charset="0"/>
              </a:rPr>
              <a:t>among the </a:t>
            </a:r>
            <a:r>
              <a:rPr lang="en-US" dirty="0">
                <a:solidFill>
                  <a:srgbClr val="FF0000"/>
                </a:solidFill>
                <a:latin typeface="Times New Roman" panose="02020603050405020304" pitchFamily="18" charset="0"/>
                <a:cs typeface="Times New Roman" panose="02020603050405020304" pitchFamily="18" charset="0"/>
              </a:rPr>
              <a:t>endemic species </a:t>
            </a:r>
            <a:r>
              <a:rPr lang="en-US" dirty="0">
                <a:latin typeface="Times New Roman" panose="02020603050405020304" pitchFamily="18" charset="0"/>
                <a:cs typeface="Times New Roman" panose="02020603050405020304" pitchFamily="18" charset="0"/>
              </a:rPr>
              <a:t>of higher vertebrates </a:t>
            </a:r>
          </a:p>
          <a:p>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6 </a:t>
            </a:r>
            <a:r>
              <a:rPr lang="en-US" dirty="0" err="1">
                <a:solidFill>
                  <a:srgbClr val="FF0000"/>
                </a:solidFill>
                <a:latin typeface="Times New Roman" panose="02020603050405020304" pitchFamily="18" charset="0"/>
                <a:cs typeface="Times New Roman" panose="02020603050405020304" pitchFamily="18" charset="0"/>
              </a:rPr>
              <a:t>th</a:t>
            </a:r>
            <a:r>
              <a:rPr lang="en-US" dirty="0">
                <a:solidFill>
                  <a:srgbClr val="FF0000"/>
                </a:solidFill>
                <a:latin typeface="Times New Roman" panose="02020603050405020304" pitchFamily="18" charset="0"/>
                <a:cs typeface="Times New Roman" panose="02020603050405020304" pitchFamily="18" charset="0"/>
              </a:rPr>
              <a:t> rank </a:t>
            </a:r>
            <a:r>
              <a:rPr lang="en-US" dirty="0">
                <a:latin typeface="Times New Roman" panose="02020603050405020304" pitchFamily="18" charset="0"/>
                <a:cs typeface="Times New Roman" panose="02020603050405020304" pitchFamily="18" charset="0"/>
              </a:rPr>
              <a:t>among the centers of diversity and </a:t>
            </a:r>
            <a:r>
              <a:rPr lang="en-US" dirty="0">
                <a:solidFill>
                  <a:srgbClr val="FF0000"/>
                </a:solidFill>
                <a:latin typeface="Times New Roman" panose="02020603050405020304" pitchFamily="18" charset="0"/>
                <a:cs typeface="Times New Roman" panose="02020603050405020304" pitchFamily="18" charset="0"/>
              </a:rPr>
              <a:t>origin of agricultural crops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India’s is an </a:t>
            </a:r>
            <a:r>
              <a:rPr lang="en-US" dirty="0">
                <a:solidFill>
                  <a:srgbClr val="FF0000"/>
                </a:solidFill>
                <a:latin typeface="Times New Roman" panose="02020603050405020304" pitchFamily="18" charset="0"/>
                <a:cs typeface="Times New Roman" panose="02020603050405020304" pitchFamily="18" charset="0"/>
              </a:rPr>
              <a:t>agricultural country </a:t>
            </a:r>
            <a:r>
              <a:rPr lang="en-US" dirty="0">
                <a:latin typeface="Times New Roman" panose="02020603050405020304" pitchFamily="18" charset="0"/>
                <a:cs typeface="Times New Roman" panose="02020603050405020304" pitchFamily="18" charset="0"/>
              </a:rPr>
              <a:t>and economic depends on the production of crops </a:t>
            </a:r>
          </a:p>
          <a:p>
            <a:r>
              <a:rPr lang="en-US" dirty="0">
                <a:latin typeface="Times New Roman" panose="02020603050405020304" pitchFamily="18" charset="0"/>
                <a:cs typeface="Times New Roman" panose="02020603050405020304" pitchFamily="18" charset="0"/>
              </a:rPr>
              <a:t> India is considered as </a:t>
            </a:r>
            <a:r>
              <a:rPr lang="en-US" b="1" dirty="0">
                <a:solidFill>
                  <a:srgbClr val="0070C0"/>
                </a:solidFill>
                <a:latin typeface="Times New Roman" panose="02020603050405020304" pitchFamily="18" charset="0"/>
                <a:cs typeface="Times New Roman" panose="02020603050405020304" pitchFamily="18" charset="0"/>
              </a:rPr>
              <a:t>mega – diversity nation because of rich in flora and fauna.</a:t>
            </a:r>
          </a:p>
          <a:p>
            <a:r>
              <a:rPr lang="en-US" dirty="0">
                <a:latin typeface="Times New Roman" panose="02020603050405020304" pitchFamily="18" charset="0"/>
                <a:cs typeface="Times New Roman" panose="02020603050405020304" pitchFamily="18" charset="0"/>
              </a:rPr>
              <a:t> High demand in abroad for Indian </a:t>
            </a:r>
            <a:r>
              <a:rPr lang="en-US" dirty="0" err="1">
                <a:latin typeface="Times New Roman" panose="02020603050405020304" pitchFamily="18" charset="0"/>
                <a:cs typeface="Times New Roman" panose="02020603050405020304" pitchFamily="18" charset="0"/>
              </a:rPr>
              <a:t>speci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824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ChangeArrowheads="1"/>
          </p:cNvSpPr>
          <p:nvPr/>
        </p:nvSpPr>
        <p:spPr bwMode="auto">
          <a:xfrm>
            <a:off x="176981" y="969904"/>
            <a:ext cx="526517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a:solidFill>
                  <a:srgbClr val="00B050"/>
                </a:solidFill>
                <a:latin typeface="Arial" panose="020B0604020202020204" pitchFamily="34" charset="0"/>
              </a:rPr>
              <a:t>India as Mega Biodiversity </a:t>
            </a:r>
          </a:p>
          <a:p>
            <a:pPr algn="ctr" eaLnBrk="1" hangingPunct="1">
              <a:spcBef>
                <a:spcPct val="0"/>
              </a:spcBef>
              <a:buFontTx/>
              <a:buNone/>
            </a:pPr>
            <a:endParaRPr lang="en-US" altLang="en-US" sz="2400" dirty="0">
              <a:latin typeface="Arial" panose="020B0604020202020204" pitchFamily="34" charset="0"/>
            </a:endParaRPr>
          </a:p>
          <a:p>
            <a:pPr algn="ctr" eaLnBrk="1" hangingPunct="1">
              <a:spcBef>
                <a:spcPct val="0"/>
              </a:spcBef>
              <a:buFontTx/>
              <a:buNone/>
            </a:pPr>
            <a:r>
              <a:rPr lang="en-US" altLang="en-US" sz="2400" b="1" dirty="0">
                <a:latin typeface="Arial" panose="020B0604020202020204" pitchFamily="34" charset="0"/>
              </a:rPr>
              <a:t>47000 species of plant</a:t>
            </a:r>
            <a:endParaRPr lang="en-US" altLang="en-US" sz="2400" dirty="0">
              <a:latin typeface="Arial" panose="020B0604020202020204" pitchFamily="34" charset="0"/>
            </a:endParaRPr>
          </a:p>
          <a:p>
            <a:pPr algn="ctr" eaLnBrk="1" hangingPunct="1">
              <a:spcBef>
                <a:spcPct val="0"/>
              </a:spcBef>
              <a:buFontTx/>
              <a:buNone/>
            </a:pPr>
            <a:r>
              <a:rPr lang="en-US" altLang="en-US" sz="2400" b="1" dirty="0">
                <a:latin typeface="Arial" panose="020B0604020202020204" pitchFamily="34" charset="0"/>
              </a:rPr>
              <a:t>81,000 species of animal</a:t>
            </a:r>
          </a:p>
          <a:p>
            <a:pPr algn="ctr" eaLnBrk="1" hangingPunct="1">
              <a:spcBef>
                <a:spcPct val="0"/>
              </a:spcBef>
              <a:buFontTx/>
              <a:buNone/>
            </a:pPr>
            <a:r>
              <a:rPr lang="en-US" altLang="en-US" sz="2400" b="1" dirty="0">
                <a:latin typeface="Arial" panose="020B0604020202020204" pitchFamily="34" charset="0"/>
              </a:rPr>
              <a:t>( According to </a:t>
            </a:r>
            <a:r>
              <a:rPr lang="en-US" altLang="en-US" sz="2400" b="1" dirty="0" err="1">
                <a:latin typeface="Arial" panose="020B0604020202020204" pitchFamily="34" charset="0"/>
              </a:rPr>
              <a:t>MoEF</a:t>
            </a:r>
            <a:r>
              <a:rPr lang="en-US" altLang="en-US" sz="2400" b="1" dirty="0">
                <a:latin typeface="Arial" panose="020B0604020202020204" pitchFamily="34" charset="0"/>
              </a:rPr>
              <a:t> , Govt. of India (2000) records)</a:t>
            </a:r>
          </a:p>
          <a:p>
            <a:pPr algn="ctr" eaLnBrk="1" hangingPunct="1">
              <a:spcBef>
                <a:spcPct val="0"/>
              </a:spcBef>
              <a:buFontTx/>
              <a:buNone/>
            </a:pPr>
            <a:endParaRPr lang="en-US" altLang="en-US" sz="2400" dirty="0">
              <a:latin typeface="Arial" panose="020B0604020202020204" pitchFamily="34" charset="0"/>
            </a:endParaRPr>
          </a:p>
          <a:p>
            <a:pPr algn="ctr" eaLnBrk="1" hangingPunct="1">
              <a:spcBef>
                <a:spcPct val="0"/>
              </a:spcBef>
              <a:buFontTx/>
              <a:buNone/>
            </a:pPr>
            <a:r>
              <a:rPr lang="en-US" altLang="en-US" sz="2400" dirty="0">
                <a:latin typeface="Arial" panose="020B0604020202020204" pitchFamily="34" charset="0"/>
              </a:rPr>
              <a:t>India is  considered as a Mega Diversity region because it has wide variety of endemic flora and fauna.</a:t>
            </a:r>
          </a:p>
          <a:p>
            <a:pPr algn="ctr" eaLnBrk="1" hangingPunct="1">
              <a:spcBef>
                <a:spcPct val="0"/>
              </a:spcBef>
              <a:buFontTx/>
              <a:buNone/>
            </a:pPr>
            <a:endParaRPr lang="en-US" altLang="en-US" sz="2400" dirty="0">
              <a:latin typeface="Arial" panose="020B0604020202020204" pitchFamily="34" charset="0"/>
            </a:endParaRPr>
          </a:p>
          <a:p>
            <a:pPr algn="ctr" eaLnBrk="1" hangingPunct="1">
              <a:spcBef>
                <a:spcPct val="0"/>
              </a:spcBef>
              <a:buFontTx/>
              <a:buNone/>
            </a:pPr>
            <a:r>
              <a:rPr lang="en-US" altLang="en-US" sz="2400" dirty="0">
                <a:latin typeface="Arial" panose="020B0604020202020204" pitchFamily="34" charset="0"/>
              </a:rPr>
              <a:t>India is one of the 12 mega –diversity countries in the world. </a:t>
            </a:r>
          </a:p>
          <a:p>
            <a:pPr algn="ctr">
              <a:spcBef>
                <a:spcPct val="0"/>
              </a:spcBef>
              <a:buFontTx/>
              <a:buNone/>
            </a:pPr>
            <a:endParaRPr lang="en-US" altLang="en-US" sz="2400" dirty="0">
              <a:latin typeface="Arial" panose="020B0604020202020204" pitchFamily="34" charset="0"/>
            </a:endParaRPr>
          </a:p>
        </p:txBody>
      </p:sp>
      <p:pic>
        <p:nvPicPr>
          <p:cNvPr id="1026" name="Picture 2" descr="India as 'Mega Diversity Nation' - Environmental Studies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4387" y="1160411"/>
            <a:ext cx="6397248" cy="479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4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gadiverse countries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51" y="1417639"/>
            <a:ext cx="11137298" cy="4917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World Biodiversity region</a:t>
            </a:r>
          </a:p>
        </p:txBody>
      </p:sp>
    </p:spTree>
    <p:extLst>
      <p:ext uri="{BB962C8B-B14F-4D97-AF65-F5344CB8AC3E}">
        <p14:creationId xmlns:p14="http://schemas.microsoft.com/office/powerpoint/2010/main" val="658847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604684" y="179758"/>
            <a:ext cx="6179574"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tabLst>
                <a:tab pos="4572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572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572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572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572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solidFill>
                  <a:srgbClr val="00B050"/>
                </a:solidFill>
                <a:latin typeface="Arial" panose="020B0604020202020204" pitchFamily="34" charset="0"/>
              </a:rPr>
              <a:t>Hots –Spots Biodiversity </a:t>
            </a:r>
          </a:p>
          <a:p>
            <a:pPr algn="ctr" eaLnBrk="1" hangingPunct="1">
              <a:spcBef>
                <a:spcPct val="0"/>
              </a:spcBef>
              <a:buFontTx/>
              <a:buNone/>
            </a:pPr>
            <a:endParaRPr lang="en-US" altLang="en-US" sz="2400" dirty="0">
              <a:latin typeface="Arial" panose="020B0604020202020204" pitchFamily="34" charset="0"/>
            </a:endParaRPr>
          </a:p>
          <a:p>
            <a:pPr algn="just" eaLnBrk="1" hangingPunct="1">
              <a:spcBef>
                <a:spcPct val="0"/>
              </a:spcBef>
              <a:buFontTx/>
              <a:buNone/>
            </a:pPr>
            <a:r>
              <a:rPr lang="en-US" altLang="en-US" sz="2400" b="1" dirty="0">
                <a:latin typeface="Arial" panose="020B0604020202020204" pitchFamily="34" charset="0"/>
              </a:rPr>
              <a:t> </a:t>
            </a:r>
            <a:r>
              <a:rPr lang="en-US" altLang="en-US" sz="2000" b="1" dirty="0">
                <a:latin typeface="Arial" panose="020B0604020202020204" pitchFamily="34" charset="0"/>
              </a:rPr>
              <a:t>The area that are extremely rich in biodiversity that </a:t>
            </a:r>
            <a:r>
              <a:rPr lang="en-US" altLang="en-US" sz="2000" b="1" dirty="0" err="1">
                <a:latin typeface="Arial" panose="020B0604020202020204" pitchFamily="34" charset="0"/>
              </a:rPr>
              <a:t>harbour</a:t>
            </a:r>
            <a:r>
              <a:rPr lang="en-US" altLang="en-US" sz="2000" b="1" dirty="0">
                <a:latin typeface="Arial" panose="020B0604020202020204" pitchFamily="34" charset="0"/>
              </a:rPr>
              <a:t> a great diversity of endemic species and at the same time they have been significantly degraded by human activities.</a:t>
            </a:r>
          </a:p>
          <a:p>
            <a:pPr algn="just" eaLnBrk="1" hangingPunct="1">
              <a:spcBef>
                <a:spcPct val="0"/>
              </a:spcBef>
              <a:buFontTx/>
              <a:buNone/>
            </a:pPr>
            <a:endParaRPr lang="en-US" altLang="en-US" sz="2000" b="1" dirty="0">
              <a:latin typeface="Arial" panose="020B0604020202020204" pitchFamily="34" charset="0"/>
            </a:endParaRPr>
          </a:p>
          <a:p>
            <a:pPr algn="just" eaLnBrk="1" hangingPunct="1">
              <a:spcBef>
                <a:spcPct val="0"/>
              </a:spcBef>
              <a:buFontTx/>
              <a:buNone/>
            </a:pPr>
            <a:r>
              <a:rPr lang="en-US" altLang="en-US" sz="2000" b="1" dirty="0">
                <a:latin typeface="Arial" panose="020B0604020202020204" pitchFamily="34" charset="0"/>
              </a:rPr>
              <a:t>Hots – pots region must satisfy the following condition </a:t>
            </a:r>
          </a:p>
          <a:p>
            <a:pPr algn="just" eaLnBrk="1" hangingPunct="1">
              <a:spcBef>
                <a:spcPct val="0"/>
              </a:spcBef>
              <a:buFontTx/>
              <a:buNone/>
            </a:pPr>
            <a:r>
              <a:rPr lang="en-US" altLang="en-US" sz="2000" b="1" dirty="0">
                <a:latin typeface="Arial" panose="020B0604020202020204" pitchFamily="34" charset="0"/>
              </a:rPr>
              <a:t>It must support 15000 endemic plant species.</a:t>
            </a:r>
          </a:p>
          <a:p>
            <a:pPr algn="just" eaLnBrk="1" hangingPunct="1">
              <a:spcBef>
                <a:spcPct val="0"/>
              </a:spcBef>
              <a:buFontTx/>
              <a:buNone/>
            </a:pPr>
            <a:endParaRPr lang="en-US" altLang="en-US" sz="2000" b="1" dirty="0">
              <a:latin typeface="Arial" panose="020B0604020202020204" pitchFamily="34" charset="0"/>
            </a:endParaRPr>
          </a:p>
          <a:p>
            <a:pPr algn="just" eaLnBrk="1" hangingPunct="1">
              <a:spcBef>
                <a:spcPct val="0"/>
              </a:spcBef>
              <a:buFontTx/>
              <a:buNone/>
            </a:pPr>
            <a:r>
              <a:rPr lang="en-US" altLang="en-US" sz="2000" b="1" dirty="0">
                <a:latin typeface="Arial" panose="020B0604020202020204" pitchFamily="34" charset="0"/>
              </a:rPr>
              <a:t>It must support 70 % of its original habitat </a:t>
            </a:r>
          </a:p>
          <a:p>
            <a:pPr algn="just" eaLnBrk="1" hangingPunct="1">
              <a:spcBef>
                <a:spcPct val="0"/>
              </a:spcBef>
              <a:buFontTx/>
              <a:buNone/>
            </a:pPr>
            <a:endParaRPr lang="en-US" altLang="en-US" sz="2000" b="1" dirty="0">
              <a:latin typeface="Arial" panose="020B0604020202020204" pitchFamily="34" charset="0"/>
            </a:endParaRPr>
          </a:p>
          <a:p>
            <a:pPr algn="just" eaLnBrk="1" hangingPunct="1">
              <a:spcBef>
                <a:spcPct val="0"/>
              </a:spcBef>
              <a:buFontTx/>
              <a:buNone/>
            </a:pPr>
            <a:r>
              <a:rPr lang="en-US" altLang="en-US" sz="2000" b="1" dirty="0" err="1">
                <a:solidFill>
                  <a:srgbClr val="FF0000"/>
                </a:solidFill>
                <a:latin typeface="Arial" panose="020B0604020202020204" pitchFamily="34" charset="0"/>
              </a:rPr>
              <a:t>Indias</a:t>
            </a:r>
            <a:r>
              <a:rPr lang="en-US" altLang="en-US" sz="2000" b="1" dirty="0">
                <a:solidFill>
                  <a:srgbClr val="FF0000"/>
                </a:solidFill>
                <a:latin typeface="Arial" panose="020B0604020202020204" pitchFamily="34" charset="0"/>
              </a:rPr>
              <a:t>  Hots – Pots are</a:t>
            </a:r>
          </a:p>
          <a:p>
            <a:pPr algn="just" eaLnBrk="1" hangingPunct="1">
              <a:spcBef>
                <a:spcPct val="0"/>
              </a:spcBef>
              <a:buFontTx/>
              <a:buNone/>
            </a:pPr>
            <a:endParaRPr lang="en-US" altLang="en-US" sz="2000" b="1" dirty="0">
              <a:solidFill>
                <a:srgbClr val="FF0000"/>
              </a:solidFill>
              <a:latin typeface="Arial" panose="020B0604020202020204" pitchFamily="34" charset="0"/>
            </a:endParaRPr>
          </a:p>
          <a:p>
            <a:pPr algn="just" eaLnBrk="1" hangingPunct="1">
              <a:spcBef>
                <a:spcPct val="0"/>
              </a:spcBef>
              <a:buFontTx/>
              <a:buNone/>
            </a:pPr>
            <a:r>
              <a:rPr lang="en-US" altLang="en-US" sz="2400" b="1" dirty="0">
                <a:solidFill>
                  <a:srgbClr val="FF0000"/>
                </a:solidFill>
                <a:latin typeface="Arial" panose="020B0604020202020204" pitchFamily="34" charset="0"/>
              </a:rPr>
              <a:t>Eastern Himalaya &amp; Western </a:t>
            </a:r>
            <a:r>
              <a:rPr lang="en-US" altLang="en-US" sz="2400" b="1" dirty="0" err="1">
                <a:solidFill>
                  <a:srgbClr val="FF0000"/>
                </a:solidFill>
                <a:latin typeface="Arial" panose="020B0604020202020204" pitchFamily="34" charset="0"/>
              </a:rPr>
              <a:t>Ghaat</a:t>
            </a:r>
            <a:endParaRPr lang="en-US" altLang="en-US" sz="2400" b="1" dirty="0">
              <a:solidFill>
                <a:srgbClr val="FF0000"/>
              </a:solidFill>
              <a:latin typeface="Arial" panose="020B0604020202020204" pitchFamily="34" charset="0"/>
            </a:endParaRPr>
          </a:p>
          <a:p>
            <a:pPr algn="just">
              <a:spcBef>
                <a:spcPct val="0"/>
              </a:spcBef>
              <a:buFontTx/>
              <a:buNone/>
            </a:pPr>
            <a:endParaRPr lang="en-US" altLang="en-US" sz="2400" b="1" dirty="0">
              <a:latin typeface="Arial" panose="020B0604020202020204" pitchFamily="34" charset="0"/>
            </a:endParaRPr>
          </a:p>
        </p:txBody>
      </p:sp>
      <p:pic>
        <p:nvPicPr>
          <p:cNvPr id="3" name="Picture 2" descr="Biodiversity in India - India's Endange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927" y="427702"/>
            <a:ext cx="5286564" cy="5472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482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698755"/>
          </a:xfrm>
        </p:spPr>
        <p:txBody>
          <a:bodyPr>
            <a:normAutofit/>
          </a:bodyPr>
          <a:lstStyle/>
          <a:p>
            <a:r>
              <a:rPr lang="en-US" sz="2000" b="1" dirty="0">
                <a:solidFill>
                  <a:srgbClr val="008000"/>
                </a:solidFill>
              </a:rPr>
              <a:t>Hot Pots Biodiversity   of the World</a:t>
            </a:r>
          </a:p>
        </p:txBody>
      </p:sp>
      <p:pic>
        <p:nvPicPr>
          <p:cNvPr id="3074" name="Picture 2" descr="Biodiversity hotspots | Biodiversity, World map, Conser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66898"/>
            <a:ext cx="10463863" cy="532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0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ure 6 from Nationwide classification of forest types of India using  remote sensing and GIS | Semantic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134" y="324465"/>
            <a:ext cx="5148787" cy="636136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ynamism and context‐dependency in diversification of the megadiverse plant  genus Solanum (Solanaceae) - Echeverría‐Londoño - - Journal of Systematics  and Evolution - Wiley Online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06" y="0"/>
            <a:ext cx="3775952" cy="669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197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www.iastoppers.com/wp-content/uploads/2019/11/Biogeographic-zones-in-Ind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543" y="398768"/>
            <a:ext cx="11144250" cy="62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59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186419" y="-3272"/>
            <a:ext cx="5515897" cy="754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1" hangingPunct="1">
              <a:defRPr/>
            </a:pPr>
            <a:endParaRPr 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eaLnBrk="1" hangingPunct="1">
              <a:defRPr/>
            </a:pPr>
            <a:endParaRPr 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eaLnBrk="1" hangingPunct="1">
              <a:defRPr/>
            </a:pPr>
            <a:r>
              <a:rPr lang="en-US" sz="2400" b="1" dirty="0">
                <a:solidFill>
                  <a:srgbClr val="0070C0"/>
                </a:solidFill>
                <a:latin typeface="Times New Roman" panose="02020603050405020304" pitchFamily="18" charset="0"/>
                <a:cs typeface="Times New Roman" panose="02020603050405020304" pitchFamily="18" charset="0"/>
              </a:rPr>
              <a:t>Endemic Species</a:t>
            </a:r>
          </a:p>
          <a:p>
            <a:pPr eaLnBrk="1" hangingPunct="1">
              <a:defRPr/>
            </a:pPr>
            <a:endParaRPr 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eaLnBrk="1" hangingPunct="1">
              <a:defRPr/>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India has two biodiversity hotpots and thus possess a large number of endemic species.</a:t>
            </a:r>
          </a:p>
          <a:p>
            <a:pPr eaLnBrk="1" hangingPunct="1">
              <a:defRPr/>
            </a:pP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eaLnBrk="1" hangingPunct="1">
              <a:defRP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“The species which are confined to a certain region. It may be continent, country, state or even small ecosystem.”</a:t>
            </a:r>
          </a:p>
          <a:p>
            <a:pPr eaLnBrk="1" hangingPunct="1">
              <a:defRPr/>
            </a:pP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eaLnBrk="1" hangingPunct="1">
              <a:defRP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Total Endemic species : 7000</a:t>
            </a:r>
          </a:p>
          <a:p>
            <a:pPr eaLnBrk="1" hangingPunct="1">
              <a:defRPr/>
            </a:pP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eaLnBrk="1" hangingPunct="1">
              <a:defRP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Indian subcontinent has about 62%endemic flora , restricted mainly to Himalayas, Khasi Hills, Western </a:t>
            </a:r>
            <a:r>
              <a:rPr lang="en-US" sz="2000" dirty="0" err="1">
                <a:solidFill>
                  <a:schemeClr val="tx1">
                    <a:lumMod val="95000"/>
                    <a:lumOff val="5000"/>
                  </a:schemeClr>
                </a:solidFill>
                <a:latin typeface="Times New Roman" panose="02020603050405020304" pitchFamily="18" charset="0"/>
                <a:cs typeface="Times New Roman" panose="02020603050405020304" pitchFamily="18" charset="0"/>
              </a:rPr>
              <a:t>Ghaat</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t>
            </a:r>
          </a:p>
          <a:p>
            <a:pPr eaLnBrk="1" hangingPunct="1">
              <a:defRPr/>
            </a:pP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eaLnBrk="1" hangingPunct="1">
              <a:defRP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Species : </a:t>
            </a:r>
            <a:r>
              <a:rPr lang="en-US" sz="2000" dirty="0" err="1">
                <a:solidFill>
                  <a:srgbClr val="008000"/>
                </a:solidFill>
                <a:latin typeface="Times New Roman" panose="02020603050405020304" pitchFamily="18" charset="0"/>
                <a:cs typeface="Times New Roman" panose="02020603050405020304" pitchFamily="18" charset="0"/>
              </a:rPr>
              <a:t>Sapria</a:t>
            </a:r>
            <a:r>
              <a:rPr lang="en-US" sz="2000" dirty="0">
                <a:solidFill>
                  <a:srgbClr val="008000"/>
                </a:solidFill>
                <a:latin typeface="Times New Roman" panose="02020603050405020304" pitchFamily="18" charset="0"/>
                <a:cs typeface="Times New Roman" panose="02020603050405020304" pitchFamily="18" charset="0"/>
              </a:rPr>
              <a:t> Himalayan, Amphibian ( Frog &amp; Tod) , endangered  endemic  Orchid of Eastern Himalaya</a:t>
            </a:r>
          </a:p>
          <a:p>
            <a:pPr eaLnBrk="1" hangingPunct="1">
              <a:defRPr/>
            </a:pP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eaLnBrk="1" hangingPunct="1">
              <a:defRP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eaLnBrk="1" hangingPunct="1">
              <a:defRP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091085" y="-3272"/>
            <a:ext cx="5412658" cy="3601878"/>
          </a:xfrm>
          <a:prstGeom prst="rect">
            <a:avLst/>
          </a:prstGeom>
        </p:spPr>
      </p:pic>
      <p:pic>
        <p:nvPicPr>
          <p:cNvPr id="5" name="Picture 4"/>
          <p:cNvPicPr>
            <a:picLocks noChangeAspect="1"/>
          </p:cNvPicPr>
          <p:nvPr/>
        </p:nvPicPr>
        <p:blipFill>
          <a:blip r:embed="rId3"/>
          <a:stretch>
            <a:fillRect/>
          </a:stretch>
        </p:blipFill>
        <p:spPr>
          <a:xfrm>
            <a:off x="6321748" y="3598606"/>
            <a:ext cx="4562563" cy="3417518"/>
          </a:xfrm>
          <a:prstGeom prst="rect">
            <a:avLst/>
          </a:prstGeom>
        </p:spPr>
      </p:pic>
    </p:spTree>
    <p:extLst>
      <p:ext uri="{BB962C8B-B14F-4D97-AF65-F5344CB8AC3E}">
        <p14:creationId xmlns:p14="http://schemas.microsoft.com/office/powerpoint/2010/main" val="1060749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4859" y="498679"/>
            <a:ext cx="11161116" cy="3866844"/>
          </a:xfrm>
          <a:prstGeom prst="rect">
            <a:avLst/>
          </a:prstGeom>
        </p:spPr>
      </p:pic>
    </p:spTree>
    <p:extLst>
      <p:ext uri="{BB962C8B-B14F-4D97-AF65-F5344CB8AC3E}">
        <p14:creationId xmlns:p14="http://schemas.microsoft.com/office/powerpoint/2010/main" val="3245694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981200" y="228600"/>
            <a:ext cx="8229600" cy="914400"/>
          </a:xfrm>
        </p:spPr>
        <p:txBody>
          <a:bodyPr/>
          <a:lstStyle/>
          <a:p>
            <a:pPr eaLnBrk="1" hangingPunct="1"/>
            <a:r>
              <a:rPr lang="en-US" altLang="en-US" b="1" dirty="0"/>
              <a:t>BIODIVERSITY </a:t>
            </a:r>
          </a:p>
        </p:txBody>
      </p:sp>
      <p:sp>
        <p:nvSpPr>
          <p:cNvPr id="4099" name="Rectangle 3"/>
          <p:cNvSpPr>
            <a:spLocks noGrp="1" noChangeArrowheads="1"/>
          </p:cNvSpPr>
          <p:nvPr>
            <p:ph idx="1"/>
          </p:nvPr>
        </p:nvSpPr>
        <p:spPr>
          <a:xfrm>
            <a:off x="0" y="685800"/>
            <a:ext cx="5486400" cy="6019800"/>
          </a:xfrm>
        </p:spPr>
        <p:txBody>
          <a:bodyPr>
            <a:normAutofit/>
          </a:bodyPr>
          <a:lstStyle/>
          <a:p>
            <a:pPr algn="ctr" eaLnBrk="1" hangingPunct="1">
              <a:lnSpc>
                <a:spcPct val="90000"/>
              </a:lnSpc>
              <a:buFontTx/>
              <a:buNone/>
            </a:pPr>
            <a:endParaRPr lang="en-US" altLang="en-US" sz="2400" b="1" dirty="0">
              <a:latin typeface="Times New Roman" panose="02020603050405020304" pitchFamily="18" charset="0"/>
              <a:cs typeface="Times New Roman" panose="02020603050405020304" pitchFamily="18" charset="0"/>
            </a:endParaRPr>
          </a:p>
          <a:p>
            <a:pPr algn="ctr" eaLnBrk="1" hangingPunct="1">
              <a:lnSpc>
                <a:spcPct val="90000"/>
              </a:lnSpc>
              <a:buFontTx/>
              <a:buNone/>
            </a:pPr>
            <a:r>
              <a:rPr lang="en-US" altLang="en-US" sz="2400" b="1" dirty="0">
                <a:latin typeface="Times New Roman" panose="02020603050405020304" pitchFamily="18" charset="0"/>
                <a:cs typeface="Times New Roman" panose="02020603050405020304" pitchFamily="18" charset="0"/>
              </a:rPr>
              <a:t>Biodiversity is variety of life on earth.</a:t>
            </a:r>
          </a:p>
          <a:p>
            <a:pPr algn="ctr" eaLnBrk="1" hangingPunct="1">
              <a:lnSpc>
                <a:spcPct val="90000"/>
              </a:lnSpc>
              <a:buFontTx/>
              <a:buNone/>
            </a:pPr>
            <a:endParaRPr lang="en-US" altLang="en-US" sz="2400" b="1" dirty="0">
              <a:latin typeface="Times New Roman" panose="02020603050405020304" pitchFamily="18" charset="0"/>
              <a:cs typeface="Times New Roman" panose="02020603050405020304" pitchFamily="18" charset="0"/>
            </a:endParaRPr>
          </a:p>
          <a:p>
            <a:pPr algn="ctr" eaLnBrk="1" hangingPunct="1">
              <a:lnSpc>
                <a:spcPct val="90000"/>
              </a:lnSpc>
              <a:buFontTx/>
              <a:buNone/>
            </a:pPr>
            <a:r>
              <a:rPr lang="en-US" altLang="en-US" sz="2400" b="1" dirty="0">
                <a:latin typeface="Times New Roman" panose="02020603050405020304" pitchFamily="18" charset="0"/>
                <a:cs typeface="Times New Roman" panose="02020603050405020304" pitchFamily="18" charset="0"/>
              </a:rPr>
              <a:t>“</a:t>
            </a:r>
            <a:r>
              <a:rPr lang="en-US" altLang="en-US" sz="2400" b="1" dirty="0">
                <a:solidFill>
                  <a:srgbClr val="00B050"/>
                </a:solidFill>
                <a:latin typeface="Times New Roman" panose="02020603050405020304" pitchFamily="18" charset="0"/>
                <a:cs typeface="Times New Roman" panose="02020603050405020304" pitchFamily="18" charset="0"/>
              </a:rPr>
              <a:t>The abundance of various species of plant, </a:t>
            </a:r>
          </a:p>
          <a:p>
            <a:pPr algn="ctr" eaLnBrk="1" hangingPunct="1">
              <a:lnSpc>
                <a:spcPct val="90000"/>
              </a:lnSpc>
              <a:buFontTx/>
              <a:buNone/>
            </a:pPr>
            <a:r>
              <a:rPr lang="en-US" altLang="en-US" sz="2400" b="1" dirty="0">
                <a:solidFill>
                  <a:srgbClr val="00B050"/>
                </a:solidFill>
                <a:latin typeface="Times New Roman" panose="02020603050405020304" pitchFamily="18" charset="0"/>
                <a:cs typeface="Times New Roman" panose="02020603050405020304" pitchFamily="18" charset="0"/>
              </a:rPr>
              <a:t>animal &amp; microorganism in natural environment </a:t>
            </a:r>
          </a:p>
          <a:p>
            <a:pPr algn="ctr" eaLnBrk="1" hangingPunct="1">
              <a:lnSpc>
                <a:spcPct val="90000"/>
              </a:lnSpc>
              <a:buFontTx/>
              <a:buNone/>
            </a:pPr>
            <a:r>
              <a:rPr lang="en-US" altLang="en-US" sz="2400" b="1" dirty="0">
                <a:solidFill>
                  <a:srgbClr val="00B050"/>
                </a:solidFill>
                <a:latin typeface="Times New Roman" panose="02020603050405020304" pitchFamily="18" charset="0"/>
                <a:cs typeface="Times New Roman" panose="02020603050405020304" pitchFamily="18" charset="0"/>
              </a:rPr>
              <a:t>of specific region or country.”</a:t>
            </a:r>
          </a:p>
          <a:p>
            <a:pPr algn="ctr" eaLnBrk="1" hangingPunct="1">
              <a:lnSpc>
                <a:spcPct val="90000"/>
              </a:lnSpc>
            </a:pPr>
            <a:endParaRPr lang="en-US" altLang="en-US" sz="2400" b="1" dirty="0">
              <a:latin typeface="Times New Roman" panose="02020603050405020304" pitchFamily="18" charset="0"/>
              <a:cs typeface="Times New Roman" panose="02020603050405020304" pitchFamily="18" charset="0"/>
            </a:endParaRPr>
          </a:p>
          <a:p>
            <a:pPr algn="ctr" eaLnBrk="1" hangingPunct="1">
              <a:lnSpc>
                <a:spcPct val="90000"/>
              </a:lnSpc>
              <a:buFontTx/>
              <a:buNone/>
            </a:pPr>
            <a:r>
              <a:rPr lang="en-US" altLang="en-US" sz="2400" b="1" dirty="0">
                <a:latin typeface="Times New Roman" panose="02020603050405020304" pitchFamily="18" charset="0"/>
                <a:cs typeface="Times New Roman" panose="02020603050405020304" pitchFamily="18" charset="0"/>
              </a:rPr>
              <a:t>“</a:t>
            </a:r>
            <a:r>
              <a:rPr lang="en-US" altLang="en-US" sz="2400" b="1" dirty="0">
                <a:solidFill>
                  <a:srgbClr val="002060"/>
                </a:solidFill>
                <a:latin typeface="Times New Roman" panose="02020603050405020304" pitchFamily="18" charset="0"/>
                <a:cs typeface="Times New Roman" panose="02020603050405020304" pitchFamily="18" charset="0"/>
              </a:rPr>
              <a:t>Biodiversity include</a:t>
            </a:r>
          </a:p>
          <a:p>
            <a:pPr algn="ctr" eaLnBrk="1" hangingPunct="1">
              <a:lnSpc>
                <a:spcPct val="90000"/>
              </a:lnSpc>
              <a:buFontTx/>
              <a:buNone/>
            </a:pPr>
            <a:r>
              <a:rPr lang="en-US" altLang="en-US" sz="2400" b="1" dirty="0">
                <a:solidFill>
                  <a:srgbClr val="002060"/>
                </a:solidFill>
                <a:latin typeface="Times New Roman" panose="02020603050405020304" pitchFamily="18" charset="0"/>
                <a:cs typeface="Times New Roman" panose="02020603050405020304" pitchFamily="18" charset="0"/>
              </a:rPr>
              <a:t> -variability of genes, </a:t>
            </a:r>
          </a:p>
          <a:p>
            <a:pPr algn="ctr" eaLnBrk="1" hangingPunct="1">
              <a:lnSpc>
                <a:spcPct val="90000"/>
              </a:lnSpc>
              <a:buFontTx/>
              <a:buNone/>
            </a:pPr>
            <a:r>
              <a:rPr lang="en-US" altLang="en-US" sz="2400" b="1" dirty="0">
                <a:solidFill>
                  <a:srgbClr val="002060"/>
                </a:solidFill>
                <a:latin typeface="Times New Roman" panose="02020603050405020304" pitchFamily="18" charset="0"/>
                <a:cs typeface="Times New Roman" panose="02020603050405020304" pitchFamily="18" charset="0"/>
              </a:rPr>
              <a:t>- variety </a:t>
            </a:r>
          </a:p>
          <a:p>
            <a:pPr algn="ctr" eaLnBrk="1" hangingPunct="1">
              <a:lnSpc>
                <a:spcPct val="90000"/>
              </a:lnSpc>
              <a:buFontTx/>
              <a:buNone/>
            </a:pPr>
            <a:r>
              <a:rPr lang="en-US" altLang="en-US" sz="2400" b="1" dirty="0">
                <a:solidFill>
                  <a:srgbClr val="002060"/>
                </a:solidFill>
                <a:latin typeface="Times New Roman" panose="02020603050405020304" pitchFamily="18" charset="0"/>
                <a:cs typeface="Times New Roman" panose="02020603050405020304" pitchFamily="18" charset="0"/>
              </a:rPr>
              <a:t>of species and population in different  </a:t>
            </a:r>
          </a:p>
          <a:p>
            <a:pPr algn="ctr" eaLnBrk="1" hangingPunct="1">
              <a:lnSpc>
                <a:spcPct val="90000"/>
              </a:lnSpc>
              <a:buFontTx/>
              <a:buNone/>
            </a:pPr>
            <a:r>
              <a:rPr lang="en-US" altLang="en-US" sz="2400" b="1" dirty="0">
                <a:solidFill>
                  <a:srgbClr val="002060"/>
                </a:solidFill>
                <a:latin typeface="Times New Roman" panose="02020603050405020304" pitchFamily="18" charset="0"/>
                <a:cs typeface="Times New Roman" panose="02020603050405020304" pitchFamily="18" charset="0"/>
              </a:rPr>
              <a:t>ecosystem.”</a:t>
            </a:r>
          </a:p>
          <a:p>
            <a:pPr algn="ctr" eaLnBrk="1" hangingPunct="1">
              <a:lnSpc>
                <a:spcPct val="90000"/>
              </a:lnSpc>
            </a:pPr>
            <a:endParaRPr lang="en-US" altLang="en-US" sz="2400" b="1" dirty="0">
              <a:latin typeface="Times New Roman" panose="02020603050405020304" pitchFamily="18" charset="0"/>
              <a:cs typeface="Times New Roman" panose="02020603050405020304" pitchFamily="18" charset="0"/>
            </a:endParaRPr>
          </a:p>
        </p:txBody>
      </p:sp>
      <p:pic>
        <p:nvPicPr>
          <p:cNvPr id="4101" name="Picture 5" descr="10 Reasons Weeds Are the Future of Food | Biodiversity conservation,  Biodiversity, Conser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1666" y="1295401"/>
            <a:ext cx="5256334" cy="371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577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2: The five primary values of biodiversity. Photos clockwise from top:...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025" y="417052"/>
            <a:ext cx="6467269" cy="5820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821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7"/>
          <p:cNvSpPr txBox="1">
            <a:spLocks noChangeArrowheads="1"/>
          </p:cNvSpPr>
          <p:nvPr/>
        </p:nvSpPr>
        <p:spPr bwMode="auto">
          <a:xfrm>
            <a:off x="1" y="304800"/>
            <a:ext cx="7083300" cy="5509200"/>
          </a:xfrm>
          <a:prstGeom prst="rect">
            <a:avLst/>
          </a:prstGeom>
          <a:noFill/>
          <a:ln w="9525">
            <a:noFill/>
            <a:miter lim="800000"/>
            <a:headEnd/>
            <a:tailEnd/>
          </a:ln>
        </p:spPr>
        <p:txBody>
          <a:bodyPr wrap="square">
            <a:spAutoFit/>
          </a:bodyPr>
          <a:lstStyle/>
          <a:p>
            <a:pPr marL="342900" indent="-342900">
              <a:defRPr/>
            </a:pPr>
            <a:r>
              <a:rPr lang="en-US" sz="2400" b="1" dirty="0">
                <a:solidFill>
                  <a:srgbClr val="00B050"/>
                </a:solidFill>
                <a:latin typeface="Arial" charset="0"/>
              </a:rPr>
              <a:t>Value of Biodiversity</a:t>
            </a:r>
          </a:p>
          <a:p>
            <a:pPr marL="514350" indent="-514350">
              <a:defRPr/>
            </a:pPr>
            <a:r>
              <a:rPr lang="en-US" sz="2400" b="1" dirty="0">
                <a:solidFill>
                  <a:srgbClr val="002060"/>
                </a:solidFill>
                <a:latin typeface="Arial" charset="0"/>
              </a:rPr>
              <a:t>1.) </a:t>
            </a:r>
            <a:r>
              <a:rPr lang="en-US" sz="2000" b="1" dirty="0">
                <a:solidFill>
                  <a:srgbClr val="002060"/>
                </a:solidFill>
                <a:latin typeface="Times New Roman" panose="02020603050405020304" pitchFamily="18" charset="0"/>
                <a:cs typeface="Times New Roman" panose="02020603050405020304" pitchFamily="18" charset="0"/>
              </a:rPr>
              <a:t>Consumptive Use  </a:t>
            </a:r>
          </a:p>
          <a:p>
            <a:pPr marL="514350" indent="-514350">
              <a:defRPr/>
            </a:pPr>
            <a:r>
              <a:rPr lang="en-US" sz="2000" b="1" dirty="0">
                <a:latin typeface="Times New Roman" panose="02020603050405020304" pitchFamily="18" charset="0"/>
                <a:cs typeface="Times New Roman" panose="02020603050405020304" pitchFamily="18" charset="0"/>
              </a:rPr>
              <a:t> </a:t>
            </a:r>
          </a:p>
          <a:p>
            <a:pPr marL="514350" indent="-514350">
              <a:defRPr/>
            </a:pPr>
            <a:r>
              <a:rPr lang="en-US" sz="2000" b="1" dirty="0">
                <a:latin typeface="Times New Roman" panose="02020603050405020304" pitchFamily="18" charset="0"/>
                <a:cs typeface="Times New Roman" panose="02020603050405020304" pitchFamily="18" charset="0"/>
              </a:rPr>
              <a:t>Direct value where the biodiversity product can be harvested</a:t>
            </a:r>
          </a:p>
          <a:p>
            <a:pPr marL="514350" indent="-514350">
              <a:defRPr/>
            </a:pPr>
            <a:r>
              <a:rPr lang="en-US" sz="2000" b="1" dirty="0">
                <a:latin typeface="Times New Roman" panose="02020603050405020304" pitchFamily="18" charset="0"/>
                <a:cs typeface="Times New Roman" panose="02020603050405020304" pitchFamily="18" charset="0"/>
              </a:rPr>
              <a:t>and consumed  directly </a:t>
            </a:r>
            <a:r>
              <a:rPr lang="en-US" sz="2000" b="1" dirty="0" err="1">
                <a:latin typeface="Times New Roman" panose="02020603050405020304" pitchFamily="18" charset="0"/>
                <a:cs typeface="Times New Roman" panose="02020603050405020304" pitchFamily="18" charset="0"/>
              </a:rPr>
              <a:t>e.g</a:t>
            </a:r>
            <a:r>
              <a:rPr lang="en-US" sz="2000" b="1" dirty="0">
                <a:latin typeface="Times New Roman" panose="02020603050405020304" pitchFamily="18" charset="0"/>
                <a:cs typeface="Times New Roman" panose="02020603050405020304" pitchFamily="18" charset="0"/>
              </a:rPr>
              <a:t> fuel, food , drugs and </a:t>
            </a:r>
            <a:r>
              <a:rPr lang="en-US" sz="2000" b="1" dirty="0" err="1">
                <a:latin typeface="Times New Roman" panose="02020603050405020304" pitchFamily="18" charset="0"/>
                <a:cs typeface="Times New Roman" panose="02020603050405020304" pitchFamily="18" charset="0"/>
              </a:rPr>
              <a:t>fibre</a:t>
            </a:r>
            <a:r>
              <a:rPr lang="en-US" sz="2000" b="1" dirty="0">
                <a:latin typeface="Times New Roman" panose="02020603050405020304" pitchFamily="18" charset="0"/>
                <a:cs typeface="Times New Roman" panose="02020603050405020304" pitchFamily="18" charset="0"/>
              </a:rPr>
              <a:t> </a:t>
            </a:r>
          </a:p>
          <a:p>
            <a:pPr marL="342900" indent="-342900">
              <a:defRPr/>
            </a:pPr>
            <a:endParaRPr lang="en-US" sz="2000" b="1" dirty="0">
              <a:latin typeface="Times New Roman" panose="02020603050405020304" pitchFamily="18" charset="0"/>
              <a:cs typeface="Times New Roman" panose="02020603050405020304" pitchFamily="18" charset="0"/>
            </a:endParaRPr>
          </a:p>
          <a:p>
            <a:pPr marL="342900" indent="-342900">
              <a:defRPr/>
            </a:pPr>
            <a:r>
              <a:rPr lang="en-US" sz="2000" b="1" dirty="0">
                <a:latin typeface="Times New Roman" panose="02020603050405020304" pitchFamily="18" charset="0"/>
                <a:cs typeface="Times New Roman" panose="02020603050405020304" pitchFamily="18" charset="0"/>
              </a:rPr>
              <a:t>Biodiversity </a:t>
            </a:r>
            <a:r>
              <a:rPr lang="en-US" sz="2000" dirty="0">
                <a:latin typeface="Times New Roman" panose="02020603050405020304" pitchFamily="18" charset="0"/>
                <a:cs typeface="Times New Roman" panose="02020603050405020304" pitchFamily="18" charset="0"/>
              </a:rPr>
              <a:t>provide us food, timber, fiber, medicine, fuel etc.</a:t>
            </a:r>
          </a:p>
          <a:p>
            <a:pPr marL="342900" indent="-342900">
              <a:defRPr/>
            </a:pPr>
            <a:endParaRPr lang="en-US" sz="2000" dirty="0">
              <a:latin typeface="Times New Roman" panose="02020603050405020304" pitchFamily="18" charset="0"/>
              <a:cs typeface="Times New Roman" panose="02020603050405020304" pitchFamily="18" charset="0"/>
            </a:endParaRPr>
          </a:p>
          <a:p>
            <a:pPr marL="342900" indent="-342900">
              <a:defRPr/>
            </a:pPr>
            <a:r>
              <a:rPr lang="en-US" sz="2000" b="1" dirty="0" err="1">
                <a:solidFill>
                  <a:srgbClr val="002060"/>
                </a:solidFill>
                <a:latin typeface="Times New Roman" panose="02020603050405020304" pitchFamily="18" charset="0"/>
                <a:cs typeface="Times New Roman" panose="02020603050405020304" pitchFamily="18" charset="0"/>
              </a:rPr>
              <a:t>i</a:t>
            </a:r>
            <a:r>
              <a:rPr lang="en-US" sz="2000" b="1" dirty="0">
                <a:solidFill>
                  <a:srgbClr val="002060"/>
                </a:solidFill>
                <a:latin typeface="Times New Roman" panose="02020603050405020304" pitchFamily="18" charset="0"/>
                <a:cs typeface="Times New Roman" panose="02020603050405020304" pitchFamily="18" charset="0"/>
              </a:rPr>
              <a:t>)Sources of Food:</a:t>
            </a:r>
          </a:p>
          <a:p>
            <a:pPr marL="342900" indent="-342900">
              <a:defRPr/>
            </a:pPr>
            <a:endParaRPr lang="en-US" sz="2000" dirty="0">
              <a:latin typeface="Times New Roman" panose="02020603050405020304" pitchFamily="18" charset="0"/>
              <a:cs typeface="Times New Roman" panose="02020603050405020304" pitchFamily="18" charset="0"/>
            </a:endParaRPr>
          </a:p>
          <a:p>
            <a:pPr marL="342900" indent="-342900">
              <a:defRPr/>
            </a:pPr>
            <a:r>
              <a:rPr lang="en-US" sz="2000" dirty="0">
                <a:latin typeface="Times New Roman" panose="02020603050405020304" pitchFamily="18" charset="0"/>
                <a:cs typeface="Times New Roman" panose="02020603050405020304" pitchFamily="18" charset="0"/>
              </a:rPr>
              <a:t>Wild plant species are consumed by human being as food. Total </a:t>
            </a:r>
          </a:p>
          <a:p>
            <a:pPr marL="342900" indent="-342900">
              <a:defRPr/>
            </a:pPr>
            <a:r>
              <a:rPr lang="en-US" sz="2000" dirty="0">
                <a:latin typeface="Times New Roman" panose="02020603050405020304" pitchFamily="18" charset="0"/>
                <a:cs typeface="Times New Roman" panose="02020603050405020304" pitchFamily="18" charset="0"/>
              </a:rPr>
              <a:t>80,000 edible plant species has been reported from wild, out of </a:t>
            </a:r>
          </a:p>
          <a:p>
            <a:pPr marL="342900" indent="-342900">
              <a:defRPr/>
            </a:pPr>
            <a:r>
              <a:rPr lang="en-US" sz="2000" dirty="0">
                <a:latin typeface="Times New Roman" panose="02020603050405020304" pitchFamily="18" charset="0"/>
                <a:cs typeface="Times New Roman" panose="02020603050405020304" pitchFamily="18" charset="0"/>
              </a:rPr>
              <a:t>which  90% species  have been domesticated  from wild tropical </a:t>
            </a:r>
          </a:p>
          <a:p>
            <a:pPr marL="342900" indent="-342900">
              <a:defRPr/>
            </a:pPr>
            <a:r>
              <a:rPr lang="en-US" sz="2000" dirty="0">
                <a:latin typeface="Times New Roman" panose="02020603050405020304" pitchFamily="18" charset="0"/>
                <a:cs typeface="Times New Roman" panose="02020603050405020304" pitchFamily="18" charset="0"/>
              </a:rPr>
              <a:t>Plant. </a:t>
            </a:r>
          </a:p>
          <a:p>
            <a:pPr marL="342900" indent="-342900">
              <a:defRPr/>
            </a:pPr>
            <a:endParaRPr lang="en-US" sz="2000" dirty="0">
              <a:latin typeface="Times New Roman" panose="02020603050405020304" pitchFamily="18" charset="0"/>
              <a:cs typeface="Times New Roman" panose="02020603050405020304" pitchFamily="18" charset="0"/>
            </a:endParaRPr>
          </a:p>
          <a:p>
            <a:pPr marL="342900" indent="-342900">
              <a:defRPr/>
            </a:pPr>
            <a:r>
              <a:rPr lang="en-US" sz="2000" dirty="0">
                <a:latin typeface="Times New Roman" panose="02020603050405020304" pitchFamily="18" charset="0"/>
                <a:cs typeface="Times New Roman" panose="02020603050405020304" pitchFamily="18" charset="0"/>
              </a:rPr>
              <a:t>Plant provide wide variety of food like maize, wheat, rice.</a:t>
            </a:r>
          </a:p>
          <a:p>
            <a:pPr marL="342900" indent="-342900">
              <a:defRPr/>
            </a:pPr>
            <a:endParaRPr lang="en-US" sz="2400" dirty="0">
              <a:latin typeface="Arial" charset="0"/>
            </a:endParaRPr>
          </a:p>
        </p:txBody>
      </p:sp>
      <p:pic>
        <p:nvPicPr>
          <p:cNvPr id="3" name="Picture 2"/>
          <p:cNvPicPr>
            <a:picLocks noChangeAspect="1"/>
          </p:cNvPicPr>
          <p:nvPr/>
        </p:nvPicPr>
        <p:blipFill>
          <a:blip r:embed="rId2"/>
          <a:stretch>
            <a:fillRect/>
          </a:stretch>
        </p:blipFill>
        <p:spPr>
          <a:xfrm>
            <a:off x="7083301" y="147483"/>
            <a:ext cx="4667323" cy="3786342"/>
          </a:xfrm>
          <a:prstGeom prst="rect">
            <a:avLst/>
          </a:prstGeom>
        </p:spPr>
      </p:pic>
      <p:pic>
        <p:nvPicPr>
          <p:cNvPr id="5" name="Picture 4"/>
          <p:cNvPicPr>
            <a:picLocks noChangeAspect="1"/>
          </p:cNvPicPr>
          <p:nvPr/>
        </p:nvPicPr>
        <p:blipFill>
          <a:blip r:embed="rId3"/>
          <a:stretch>
            <a:fillRect/>
          </a:stretch>
        </p:blipFill>
        <p:spPr>
          <a:xfrm>
            <a:off x="7270955" y="3963321"/>
            <a:ext cx="4203289" cy="2803474"/>
          </a:xfrm>
          <a:prstGeom prst="rect">
            <a:avLst/>
          </a:prstGeom>
        </p:spPr>
      </p:pic>
    </p:spTree>
    <p:extLst>
      <p:ext uri="{BB962C8B-B14F-4D97-AF65-F5344CB8AC3E}">
        <p14:creationId xmlns:p14="http://schemas.microsoft.com/office/powerpoint/2010/main" val="2267090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65472" y="274637"/>
            <a:ext cx="6946490" cy="5978679"/>
          </a:xfrm>
        </p:spPr>
        <p:txBody>
          <a:bodyPr>
            <a:normAutofit/>
          </a:bodyPr>
          <a:lstStyle/>
          <a:p>
            <a:pPr algn="l"/>
            <a:r>
              <a:rPr lang="en-US" altLang="en-US" sz="2400" b="1" dirty="0">
                <a:solidFill>
                  <a:srgbClr val="00B050"/>
                </a:solidFill>
              </a:rPr>
              <a:t>Animal:</a:t>
            </a:r>
            <a:br>
              <a:rPr lang="en-US" altLang="en-US" sz="2400" b="1" dirty="0">
                <a:solidFill>
                  <a:srgbClr val="00B050"/>
                </a:solidFill>
              </a:rPr>
            </a:br>
            <a:br>
              <a:rPr lang="en-US" altLang="en-US" sz="2400" b="1" dirty="0">
                <a:solidFill>
                  <a:srgbClr val="00B050"/>
                </a:solidFill>
              </a:rPr>
            </a:br>
            <a:r>
              <a:rPr lang="en-US" altLang="en-US" sz="2400" b="1" dirty="0"/>
              <a:t>Man </a:t>
            </a:r>
            <a:r>
              <a:rPr lang="en-US" altLang="en-US" sz="2400" dirty="0"/>
              <a:t>consume meat from mainly nine species of animal like cattle, ship, pig, goat, water buffaloes, chickens, duck, geese and turkeys.</a:t>
            </a:r>
            <a:br>
              <a:rPr lang="en-US" altLang="en-US" sz="2400" dirty="0"/>
            </a:br>
            <a:br>
              <a:rPr lang="en-US" altLang="en-US" sz="2400" b="1" dirty="0"/>
            </a:br>
            <a:r>
              <a:rPr lang="en-US" altLang="en-US" sz="2400" b="1" dirty="0"/>
              <a:t>Fishes </a:t>
            </a:r>
            <a:r>
              <a:rPr lang="en-US" altLang="en-US" sz="2400" dirty="0"/>
              <a:t>are now regarded as a domesticated animal because of development of </a:t>
            </a:r>
            <a:br>
              <a:rPr lang="en-US" altLang="en-US" sz="2400" dirty="0"/>
            </a:br>
            <a:r>
              <a:rPr lang="en-US" altLang="en-US" sz="2400" dirty="0"/>
              <a:t>aquaculture.</a:t>
            </a:r>
            <a:br>
              <a:rPr lang="en-US" altLang="en-US" sz="2400" dirty="0"/>
            </a:br>
            <a:br>
              <a:rPr lang="en-US" altLang="en-US" sz="2400" b="1" dirty="0"/>
            </a:br>
            <a:r>
              <a:rPr lang="en-US" altLang="en-US" sz="2400" b="1" dirty="0"/>
              <a:t>Curd, cheese milk </a:t>
            </a:r>
            <a:r>
              <a:rPr lang="en-US" altLang="en-US" sz="2400" dirty="0"/>
              <a:t> are obtained from dairy farms.</a:t>
            </a:r>
            <a:br>
              <a:rPr lang="en-US" altLang="en-US" sz="2400" dirty="0"/>
            </a:br>
            <a:br>
              <a:rPr lang="en-US" altLang="en-US" sz="2400" dirty="0"/>
            </a:br>
            <a:r>
              <a:rPr lang="en-US" altLang="en-US" sz="2400" b="1" dirty="0"/>
              <a:t>Forest provide oxygen to consumers and play a very important role in maintaining ecosystem.</a:t>
            </a:r>
          </a:p>
        </p:txBody>
      </p:sp>
      <p:pic>
        <p:nvPicPr>
          <p:cNvPr id="14339" name="Picture 4" descr="woll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142011" y="436147"/>
            <a:ext cx="4855752" cy="3459114"/>
          </a:xfrm>
          <a:noFill/>
        </p:spPr>
      </p:pic>
      <p:pic>
        <p:nvPicPr>
          <p:cNvPr id="3" name="Picture 2"/>
          <p:cNvPicPr>
            <a:picLocks noChangeAspect="1"/>
          </p:cNvPicPr>
          <p:nvPr/>
        </p:nvPicPr>
        <p:blipFill>
          <a:blip r:embed="rId3"/>
          <a:stretch>
            <a:fillRect/>
          </a:stretch>
        </p:blipFill>
        <p:spPr>
          <a:xfrm>
            <a:off x="7007890" y="3996814"/>
            <a:ext cx="4989873" cy="2610464"/>
          </a:xfrm>
          <a:prstGeom prst="rect">
            <a:avLst/>
          </a:prstGeom>
        </p:spPr>
      </p:pic>
    </p:spTree>
    <p:extLst>
      <p:ext uri="{BB962C8B-B14F-4D97-AF65-F5344CB8AC3E}">
        <p14:creationId xmlns:p14="http://schemas.microsoft.com/office/powerpoint/2010/main" val="919259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221226" y="0"/>
            <a:ext cx="7521678" cy="6858000"/>
          </a:xfrm>
        </p:spPr>
        <p:txBody>
          <a:bodyPr rtlCol="0">
            <a:normAutofit/>
          </a:bodyPr>
          <a:lstStyle/>
          <a:p>
            <a:pPr>
              <a:buNone/>
              <a:defRPr/>
            </a:pPr>
            <a:r>
              <a:rPr lang="en-US" sz="2400" b="1" dirty="0">
                <a:solidFill>
                  <a:srgbClr val="008000"/>
                </a:solidFill>
                <a:latin typeface="Times New Roman" charset="0"/>
                <a:cs typeface="Times New Roman" charset="0"/>
              </a:rPr>
              <a:t>ii) Sources of Fats and Oil</a:t>
            </a:r>
          </a:p>
          <a:p>
            <a:pPr>
              <a:buFont typeface="Wingdings" panose="05000000000000000000" pitchFamily="2" charset="2"/>
              <a:buChar char="ü"/>
              <a:defRPr/>
            </a:pPr>
            <a:r>
              <a:rPr lang="en-US" sz="2400" dirty="0">
                <a:latin typeface="Times New Roman" charset="0"/>
                <a:cs typeface="Times New Roman" charset="0"/>
              </a:rPr>
              <a:t>Commonly used oil seed plant like mustard, ground</a:t>
            </a:r>
          </a:p>
          <a:p>
            <a:pPr>
              <a:buNone/>
              <a:defRPr/>
            </a:pPr>
            <a:r>
              <a:rPr lang="en-US" sz="2400" dirty="0">
                <a:latin typeface="Times New Roman" charset="0"/>
                <a:cs typeface="Times New Roman" charset="0"/>
              </a:rPr>
              <a:t> nut, palm oil.</a:t>
            </a:r>
          </a:p>
          <a:p>
            <a:pPr>
              <a:buFont typeface="Wingdings" panose="05000000000000000000" pitchFamily="2" charset="2"/>
              <a:buChar char="ü"/>
              <a:defRPr/>
            </a:pPr>
            <a:r>
              <a:rPr lang="en-US" sz="2400" dirty="0">
                <a:latin typeface="Times New Roman" charset="0"/>
                <a:cs typeface="Times New Roman" charset="0"/>
              </a:rPr>
              <a:t> The other oil like </a:t>
            </a:r>
            <a:r>
              <a:rPr lang="en-US" sz="2400" dirty="0" err="1">
                <a:latin typeface="Times New Roman" charset="0"/>
                <a:cs typeface="Times New Roman" charset="0"/>
              </a:rPr>
              <a:t>soyabean</a:t>
            </a:r>
            <a:r>
              <a:rPr lang="en-US" sz="2400" dirty="0">
                <a:latin typeface="Times New Roman" charset="0"/>
                <a:cs typeface="Times New Roman" charset="0"/>
              </a:rPr>
              <a:t>, </a:t>
            </a:r>
            <a:r>
              <a:rPr lang="en-US" sz="2400" dirty="0" err="1">
                <a:latin typeface="Times New Roman" charset="0"/>
                <a:cs typeface="Times New Roman" charset="0"/>
              </a:rPr>
              <a:t>binola</a:t>
            </a:r>
            <a:r>
              <a:rPr lang="en-US" sz="2400" dirty="0">
                <a:latin typeface="Times New Roman" charset="0"/>
                <a:cs typeface="Times New Roman" charset="0"/>
              </a:rPr>
              <a:t>(cotton </a:t>
            </a:r>
          </a:p>
          <a:p>
            <a:pPr>
              <a:buNone/>
              <a:defRPr/>
            </a:pPr>
            <a:r>
              <a:rPr lang="en-US" sz="2400" dirty="0">
                <a:latin typeface="Times New Roman" charset="0"/>
                <a:cs typeface="Times New Roman" charset="0"/>
              </a:rPr>
              <a:t>seed), sunflower are becoming popular.</a:t>
            </a:r>
          </a:p>
          <a:p>
            <a:pPr>
              <a:buNone/>
              <a:defRPr/>
            </a:pPr>
            <a:endParaRPr lang="en-US" sz="2400" b="1" dirty="0">
              <a:latin typeface="Times New Roman" charset="0"/>
              <a:cs typeface="Times New Roman" charset="0"/>
            </a:endParaRPr>
          </a:p>
          <a:p>
            <a:pPr>
              <a:buNone/>
              <a:defRPr/>
            </a:pPr>
            <a:r>
              <a:rPr lang="en-US" sz="2400" b="1" dirty="0">
                <a:solidFill>
                  <a:srgbClr val="008000"/>
                </a:solidFill>
                <a:latin typeface="Times New Roman" charset="0"/>
                <a:cs typeface="Times New Roman" charset="0"/>
              </a:rPr>
              <a:t>iii) Fuel </a:t>
            </a:r>
          </a:p>
          <a:p>
            <a:pPr>
              <a:buFont typeface="Wingdings" panose="05000000000000000000" pitchFamily="2" charset="2"/>
              <a:buChar char="ü"/>
              <a:defRPr/>
            </a:pPr>
            <a:r>
              <a:rPr lang="en-US" sz="2400" dirty="0">
                <a:latin typeface="Times New Roman" charset="0"/>
                <a:cs typeface="Times New Roman" charset="0"/>
              </a:rPr>
              <a:t>Our forest have been used since ages for fuel wood. </a:t>
            </a:r>
          </a:p>
          <a:p>
            <a:pPr>
              <a:buFont typeface="Wingdings" panose="05000000000000000000" pitchFamily="2" charset="2"/>
              <a:buChar char="ü"/>
              <a:defRPr/>
            </a:pPr>
            <a:r>
              <a:rPr lang="en-US" sz="2400" dirty="0">
                <a:latin typeface="Times New Roman" charset="0"/>
                <a:cs typeface="Times New Roman" charset="0"/>
              </a:rPr>
              <a:t>The fossil fuels coal, petroleum and natural gas are also product of fossilized biodiversity. </a:t>
            </a:r>
          </a:p>
          <a:p>
            <a:pPr>
              <a:buFont typeface="Wingdings" panose="05000000000000000000" pitchFamily="2" charset="2"/>
              <a:buChar char="ü"/>
              <a:defRPr/>
            </a:pPr>
            <a:r>
              <a:rPr lang="en-US" sz="2400" dirty="0">
                <a:latin typeface="Times New Roman" charset="0"/>
                <a:cs typeface="Times New Roman" charset="0"/>
              </a:rPr>
              <a:t>Firewood is still used by villagers, </a:t>
            </a:r>
            <a:r>
              <a:rPr lang="en-US" sz="2400" dirty="0" err="1">
                <a:latin typeface="Times New Roman" charset="0"/>
                <a:cs typeface="Times New Roman" charset="0"/>
              </a:rPr>
              <a:t>tribals</a:t>
            </a:r>
            <a:r>
              <a:rPr lang="en-US" sz="2400" dirty="0">
                <a:latin typeface="Times New Roman" charset="0"/>
                <a:cs typeface="Times New Roman" charset="0"/>
              </a:rPr>
              <a:t> communities.</a:t>
            </a:r>
          </a:p>
          <a:p>
            <a:pPr>
              <a:buNone/>
              <a:defRPr/>
            </a:pPr>
            <a:endParaRPr lang="en-US" sz="2400" b="1" dirty="0">
              <a:latin typeface="Times New Roman" charset="0"/>
              <a:cs typeface="Times New Roman" charset="0"/>
            </a:endParaRPr>
          </a:p>
          <a:p>
            <a:pPr marL="514350" indent="-514350">
              <a:buFontTx/>
              <a:buAutoNum type="romanLcParenR" startAt="4"/>
              <a:defRPr/>
            </a:pPr>
            <a:r>
              <a:rPr lang="en-US" sz="2400" b="1" dirty="0" err="1">
                <a:solidFill>
                  <a:srgbClr val="008000"/>
                </a:solidFill>
                <a:latin typeface="Times New Roman" charset="0"/>
                <a:cs typeface="Times New Roman" charset="0"/>
              </a:rPr>
              <a:t>Fibres</a:t>
            </a:r>
            <a:endParaRPr lang="en-US" sz="2400" b="1" dirty="0">
              <a:solidFill>
                <a:srgbClr val="008000"/>
              </a:solidFill>
              <a:latin typeface="Times New Roman" charset="0"/>
              <a:cs typeface="Times New Roman" charset="0"/>
            </a:endParaRPr>
          </a:p>
          <a:p>
            <a:pPr>
              <a:buFont typeface="Wingdings" panose="05000000000000000000" pitchFamily="2" charset="2"/>
              <a:buChar char="ü"/>
              <a:defRPr/>
            </a:pPr>
            <a:r>
              <a:rPr lang="en-US" sz="2400" dirty="0">
                <a:latin typeface="Times New Roman" charset="0"/>
                <a:cs typeface="Times New Roman" charset="0"/>
              </a:rPr>
              <a:t>Major fiber yielding varieties are cotton, flax, jute, sisal, coir, abaca.</a:t>
            </a:r>
          </a:p>
          <a:p>
            <a:pPr marL="514350" indent="-514350">
              <a:buFontTx/>
              <a:buAutoNum type="romanLcParenR" startAt="4"/>
              <a:defRPr/>
            </a:pPr>
            <a:endParaRPr lang="en-US" sz="2400" dirty="0">
              <a:latin typeface="Times New Roman" charset="0"/>
              <a:cs typeface="Times New Roman" charset="0"/>
            </a:endParaRPr>
          </a:p>
          <a:p>
            <a:pPr marL="514350" indent="-514350">
              <a:buFontTx/>
              <a:buAutoNum type="romanLcParenR" startAt="4"/>
              <a:defRPr/>
            </a:pPr>
            <a:endParaRPr lang="en-US" sz="2400" b="1" dirty="0">
              <a:latin typeface="Times New Roman" charset="0"/>
              <a:cs typeface="Times New Roman" charset="0"/>
            </a:endParaRPr>
          </a:p>
          <a:p>
            <a:pPr marL="514350" indent="-514350">
              <a:buFontTx/>
              <a:buAutoNum type="romanLcParenR" startAt="4"/>
              <a:defRPr/>
            </a:pPr>
            <a:endParaRPr lang="en-US" sz="2400" b="1" dirty="0">
              <a:latin typeface="Times New Roman" charset="0"/>
              <a:cs typeface="Times New Roman" charset="0"/>
            </a:endParaRPr>
          </a:p>
        </p:txBody>
      </p:sp>
      <p:pic>
        <p:nvPicPr>
          <p:cNvPr id="18434" name="Picture 2" descr="Why Is Biodiversity Important to Ecosystems? | Greentum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9278" y="398205"/>
            <a:ext cx="4822722" cy="241136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hat is Ecology? - Types, Importance And Examples Of Ec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010" y="3207771"/>
            <a:ext cx="4689990" cy="204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422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5"/>
          <p:cNvSpPr txBox="1">
            <a:spLocks noChangeArrowheads="1"/>
          </p:cNvSpPr>
          <p:nvPr/>
        </p:nvSpPr>
        <p:spPr bwMode="auto">
          <a:xfrm>
            <a:off x="0" y="0"/>
            <a:ext cx="7978878" cy="8217634"/>
          </a:xfrm>
          <a:prstGeom prst="rect">
            <a:avLst/>
          </a:prstGeom>
          <a:noFill/>
          <a:ln w="9525">
            <a:noFill/>
            <a:miter lim="800000"/>
            <a:headEnd/>
            <a:tailEnd/>
          </a:ln>
        </p:spPr>
        <p:txBody>
          <a:bodyPr wrap="square">
            <a:spAutoFit/>
          </a:bodyPr>
          <a:lstStyle/>
          <a:p>
            <a:pPr eaLnBrk="1" hangingPunct="1">
              <a:defRPr/>
            </a:pPr>
            <a:r>
              <a:rPr lang="en-US" sz="2400" b="1" dirty="0">
                <a:solidFill>
                  <a:srgbClr val="008000"/>
                </a:solidFill>
                <a:latin typeface="Times New Roman" panose="02020603050405020304" pitchFamily="18" charset="0"/>
                <a:cs typeface="Times New Roman" panose="02020603050405020304" pitchFamily="18" charset="0"/>
              </a:rPr>
              <a:t>v) Drug and Medicine</a:t>
            </a:r>
          </a:p>
          <a:p>
            <a:pPr marL="342900" indent="-342900" eaLnBrk="1" hangingPunct="1">
              <a:buFont typeface="Wingdings" panose="05000000000000000000" pitchFamily="2" charset="2"/>
              <a:buChar char="ü"/>
              <a:defRPr/>
            </a:pPr>
            <a:r>
              <a:rPr lang="en-US" sz="2400" b="1" dirty="0">
                <a:latin typeface="Times New Roman" panose="02020603050405020304" pitchFamily="18" charset="0"/>
                <a:cs typeface="Times New Roman" panose="02020603050405020304" pitchFamily="18" charset="0"/>
              </a:rPr>
              <a:t>A number </a:t>
            </a:r>
            <a:r>
              <a:rPr lang="en-US" sz="2400" dirty="0">
                <a:latin typeface="Times New Roman" panose="02020603050405020304" pitchFamily="18" charset="0"/>
                <a:cs typeface="Times New Roman" panose="02020603050405020304" pitchFamily="18" charset="0"/>
              </a:rPr>
              <a:t>of herb has been used to cure various ailments.</a:t>
            </a:r>
          </a:p>
          <a:p>
            <a:pPr eaLnBrk="1" hangingPunct="1">
              <a:defRPr/>
            </a:pPr>
            <a:r>
              <a:rPr lang="en-US" sz="2400" dirty="0">
                <a:latin typeface="Times New Roman" panose="02020603050405020304" pitchFamily="18" charset="0"/>
                <a:cs typeface="Times New Roman" panose="02020603050405020304" pitchFamily="18" charset="0"/>
              </a:rPr>
              <a:t>Various plant contain valuable drugs.</a:t>
            </a:r>
          </a:p>
          <a:p>
            <a:pPr eaLnBrk="1" hangingPunct="1">
              <a:defRPr/>
            </a:pP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Eg</a:t>
            </a:r>
            <a:r>
              <a:rPr lang="en-US" sz="2400" b="1" dirty="0">
                <a:latin typeface="Times New Roman" panose="02020603050405020304" pitchFamily="18" charset="0"/>
                <a:cs typeface="Times New Roman" panose="02020603050405020304" pitchFamily="18" charset="0"/>
              </a:rPr>
              <a:t>. Rosy Periwinkle plant </a:t>
            </a:r>
            <a:r>
              <a:rPr lang="en-US" sz="2400" dirty="0">
                <a:latin typeface="Times New Roman" panose="02020603050405020304" pitchFamily="18" charset="0"/>
                <a:cs typeface="Times New Roman" panose="02020603050405020304" pitchFamily="18" charset="0"/>
              </a:rPr>
              <a:t>is used for treatment of cancer.</a:t>
            </a:r>
          </a:p>
          <a:p>
            <a:pPr eaLnBrk="1" hangingPunct="1">
              <a:defRPr/>
            </a:pPr>
            <a:endParaRPr lang="en-US" sz="2400" b="1" dirty="0">
              <a:latin typeface="Times New Roman" panose="02020603050405020304" pitchFamily="18" charset="0"/>
              <a:cs typeface="Times New Roman" panose="02020603050405020304" pitchFamily="18" charset="0"/>
            </a:endParaRPr>
          </a:p>
          <a:p>
            <a:pPr marL="342900" indent="-342900" eaLnBrk="1" hangingPunct="1">
              <a:buFont typeface="Wingdings" panose="05000000000000000000" pitchFamily="2" charset="2"/>
              <a:buChar char="ü"/>
              <a:defRPr/>
            </a:pPr>
            <a:r>
              <a:rPr lang="en-US" sz="2400" b="1" dirty="0" err="1">
                <a:latin typeface="Times New Roman" panose="02020603050405020304" pitchFamily="18" charset="0"/>
                <a:cs typeface="Times New Roman" panose="02020603050405020304" pitchFamily="18" charset="0"/>
              </a:rPr>
              <a:t>Tulsi</a:t>
            </a:r>
            <a:r>
              <a:rPr lang="en-US" sz="2400" dirty="0">
                <a:latin typeface="Times New Roman" panose="02020603050405020304" pitchFamily="18" charset="0"/>
                <a:cs typeface="Times New Roman" panose="02020603050405020304" pitchFamily="18" charset="0"/>
              </a:rPr>
              <a:t> has the property of antibacterial. </a:t>
            </a:r>
            <a:r>
              <a:rPr lang="en-US" sz="2400" b="1" dirty="0">
                <a:latin typeface="Times New Roman" panose="02020603050405020304" pitchFamily="18" charset="0"/>
                <a:cs typeface="Times New Roman" panose="02020603050405020304" pitchFamily="18" charset="0"/>
              </a:rPr>
              <a:t>Quinine </a:t>
            </a:r>
            <a:r>
              <a:rPr lang="en-US" sz="2400" dirty="0">
                <a:latin typeface="Times New Roman" panose="02020603050405020304" pitchFamily="18" charset="0"/>
                <a:cs typeface="Times New Roman" panose="02020603050405020304" pitchFamily="18" charset="0"/>
              </a:rPr>
              <a:t>is used</a:t>
            </a:r>
          </a:p>
          <a:p>
            <a:pPr eaLnBrk="1" hangingPunct="1">
              <a:defRPr/>
            </a:pPr>
            <a:r>
              <a:rPr lang="en-US" sz="2400" dirty="0">
                <a:latin typeface="Times New Roman" panose="02020603050405020304" pitchFamily="18" charset="0"/>
                <a:cs typeface="Times New Roman" panose="02020603050405020304" pitchFamily="18" charset="0"/>
              </a:rPr>
              <a:t> for the treatment of  malaria. </a:t>
            </a:r>
          </a:p>
          <a:p>
            <a:pPr eaLnBrk="1" hangingPunct="1">
              <a:defRPr/>
            </a:pPr>
            <a:r>
              <a:rPr lang="en-US" sz="2400" dirty="0">
                <a:latin typeface="Times New Roman" panose="02020603050405020304" pitchFamily="18" charset="0"/>
                <a:cs typeface="Times New Roman" panose="02020603050405020304" pitchFamily="18" charset="0"/>
              </a:rPr>
              <a:t>The importance of herbal plant for ailment of various disease was discussed our ancient </a:t>
            </a:r>
            <a:r>
              <a:rPr lang="en-US" sz="2400" dirty="0" err="1">
                <a:latin typeface="Times New Roman" panose="02020603050405020304" pitchFamily="18" charset="0"/>
                <a:cs typeface="Times New Roman" panose="02020603050405020304" pitchFamily="18" charset="0"/>
              </a:rPr>
              <a:t>Scriciptual</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Ayurveda</a:t>
            </a:r>
            <a:r>
              <a:rPr lang="en-US" sz="2400" dirty="0">
                <a:latin typeface="Times New Roman" panose="02020603050405020304" pitchFamily="18" charset="0"/>
                <a:cs typeface="Times New Roman" panose="02020603050405020304" pitchFamily="18" charset="0"/>
              </a:rPr>
              <a:t>.</a:t>
            </a:r>
          </a:p>
          <a:p>
            <a:pPr eaLnBrk="1" hangingPunct="1">
              <a:defRPr/>
            </a:pPr>
            <a:endParaRPr lang="en-US" sz="2400" dirty="0">
              <a:latin typeface="Times New Roman" panose="02020603050405020304" pitchFamily="18" charset="0"/>
              <a:cs typeface="Times New Roman" panose="02020603050405020304" pitchFamily="18" charset="0"/>
            </a:endParaRPr>
          </a:p>
          <a:p>
            <a:pPr eaLnBrk="1" hangingPunct="1">
              <a:defRPr/>
            </a:pPr>
            <a:r>
              <a:rPr lang="en-US" sz="2400" dirty="0">
                <a:solidFill>
                  <a:srgbClr val="008000"/>
                </a:solidFill>
                <a:latin typeface="Times New Roman" panose="02020603050405020304" pitchFamily="18" charset="0"/>
                <a:cs typeface="Times New Roman" panose="02020603050405020304" pitchFamily="18" charset="0"/>
              </a:rPr>
              <a:t>2. </a:t>
            </a:r>
            <a:r>
              <a:rPr lang="en-US" sz="2400" b="1" dirty="0">
                <a:solidFill>
                  <a:srgbClr val="008000"/>
                </a:solidFill>
                <a:latin typeface="Times New Roman" panose="02020603050405020304" pitchFamily="18" charset="0"/>
                <a:cs typeface="Times New Roman" panose="02020603050405020304" pitchFamily="18" charset="0"/>
              </a:rPr>
              <a:t>Productive  Use Values</a:t>
            </a:r>
            <a:r>
              <a:rPr lang="en-US" sz="2400" b="1" dirty="0">
                <a:latin typeface="Times New Roman" panose="02020603050405020304" pitchFamily="18" charset="0"/>
                <a:cs typeface="Times New Roman" panose="02020603050405020304" pitchFamily="18" charset="0"/>
              </a:rPr>
              <a:t> </a:t>
            </a:r>
          </a:p>
          <a:p>
            <a:pPr eaLnBrk="1" hangingPunct="1">
              <a:defRPr/>
            </a:pPr>
            <a:r>
              <a:rPr lang="en-US" sz="2400" dirty="0">
                <a:latin typeface="Times New Roman" panose="02020603050405020304" pitchFamily="18" charset="0"/>
                <a:cs typeface="Times New Roman" panose="02020603050405020304" pitchFamily="18" charset="0"/>
              </a:rPr>
              <a:t>These are the commercially usable    value  where the product  is marketed and sold.</a:t>
            </a:r>
          </a:p>
          <a:p>
            <a:pPr marL="457200" indent="-457200">
              <a:buFontTx/>
              <a:buAutoNum type="alphaLcParenR"/>
              <a:defRPr/>
            </a:pPr>
            <a:r>
              <a:rPr lang="en-US" sz="2400" dirty="0">
                <a:latin typeface="Times New Roman" panose="02020603050405020304" pitchFamily="18" charset="0"/>
                <a:cs typeface="Times New Roman" panose="02020603050405020304" pitchFamily="18" charset="0"/>
              </a:rPr>
              <a:t>Animal product : tusk of elephants, musk from musk deer, </a:t>
            </a:r>
          </a:p>
          <a:p>
            <a:pPr marL="457200" indent="-457200">
              <a:defRPr/>
            </a:pPr>
            <a:r>
              <a:rPr lang="en-US" sz="2400" dirty="0">
                <a:latin typeface="Times New Roman" panose="02020603050405020304" pitchFamily="18" charset="0"/>
                <a:cs typeface="Times New Roman" panose="02020603050405020304" pitchFamily="18" charset="0"/>
              </a:rPr>
              <a:t>Silk from silk worm, wool from sheep, fur from many animals.</a:t>
            </a:r>
          </a:p>
          <a:p>
            <a:pPr marL="457200" indent="-457200">
              <a:defRPr/>
            </a:pPr>
            <a:r>
              <a:rPr lang="en-US" sz="2400" dirty="0">
                <a:latin typeface="Times New Roman" panose="02020603050405020304" pitchFamily="18" charset="0"/>
                <a:cs typeface="Times New Roman" panose="02020603050405020304" pitchFamily="18" charset="0"/>
              </a:rPr>
              <a:t>b) Many industries </a:t>
            </a:r>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Paper and Pulp Industries, plywood industries, silk Industries, ivory works, leather Industry and pearl Industry depend  upon product use value </a:t>
            </a:r>
          </a:p>
          <a:p>
            <a:pPr eaLnBrk="1" hangingPunct="1">
              <a:defRPr/>
            </a:pPr>
            <a:endParaRPr lang="en-US" sz="2400" dirty="0">
              <a:latin typeface="Times New Roman" panose="02020603050405020304" pitchFamily="18" charset="0"/>
              <a:cs typeface="Times New Roman" panose="02020603050405020304" pitchFamily="18" charset="0"/>
            </a:endParaRPr>
          </a:p>
          <a:p>
            <a:pPr eaLnBrk="1" hangingPunct="1">
              <a:defRPr/>
            </a:pPr>
            <a:endParaRPr lang="en-US" sz="2400" dirty="0">
              <a:latin typeface="Times New Roman" panose="02020603050405020304" pitchFamily="18" charset="0"/>
              <a:cs typeface="Times New Roman" panose="02020603050405020304" pitchFamily="18" charset="0"/>
            </a:endParaRPr>
          </a:p>
          <a:p>
            <a:pPr eaLnBrk="1" hangingPunct="1">
              <a:defRPr/>
            </a:pPr>
            <a:endParaRPr lang="en-US" sz="2400" dirty="0">
              <a:latin typeface="Times New Roman" panose="02020603050405020304" pitchFamily="18" charset="0"/>
              <a:cs typeface="Times New Roman" panose="02020603050405020304" pitchFamily="18" charset="0"/>
            </a:endParaRPr>
          </a:p>
          <a:p>
            <a:pPr eaLnBrk="1" hangingPunct="1">
              <a:defRPr/>
            </a:pPr>
            <a:endParaRPr lang="en-US" sz="2400" dirty="0">
              <a:latin typeface="Times New Roman" panose="02020603050405020304" pitchFamily="18" charset="0"/>
              <a:cs typeface="Times New Roman" panose="02020603050405020304" pitchFamily="18" charset="0"/>
            </a:endParaRPr>
          </a:p>
        </p:txBody>
      </p:sp>
      <p:pic>
        <p:nvPicPr>
          <p:cNvPr id="19458" name="Picture 2" descr="Some selected Ayurvedic medicinal plants of India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2100" y="221226"/>
            <a:ext cx="3924887" cy="5662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632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p:cNvSpPr txBox="1">
            <a:spLocks noChangeArrowheads="1"/>
          </p:cNvSpPr>
          <p:nvPr/>
        </p:nvSpPr>
        <p:spPr bwMode="auto">
          <a:xfrm>
            <a:off x="412956" y="1"/>
            <a:ext cx="8229600" cy="717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000" b="1" dirty="0">
                <a:solidFill>
                  <a:srgbClr val="008000"/>
                </a:solidFill>
                <a:latin typeface="Times New Roman" panose="02020603050405020304" pitchFamily="18" charset="0"/>
                <a:cs typeface="Times New Roman" panose="02020603050405020304" pitchFamily="18" charset="0"/>
              </a:rPr>
              <a:t>3. Social Values</a:t>
            </a:r>
            <a:r>
              <a:rPr lang="en-US" altLang="en-US" sz="2000" b="1" dirty="0">
                <a:latin typeface="Times New Roman" panose="02020603050405020304" pitchFamily="18" charset="0"/>
                <a:cs typeface="Times New Roman" panose="02020603050405020304" pitchFamily="18" charset="0"/>
              </a:rPr>
              <a:t> </a:t>
            </a: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These value associated with social life, customs, religion and </a:t>
            </a:r>
            <a:r>
              <a:rPr lang="en-US" altLang="en-US" sz="2000" b="1" dirty="0" err="1">
                <a:latin typeface="Times New Roman" panose="02020603050405020304" pitchFamily="18" charset="0"/>
                <a:cs typeface="Times New Roman" panose="02020603050405020304" pitchFamily="18" charset="0"/>
              </a:rPr>
              <a:t>spritiual</a:t>
            </a:r>
            <a:r>
              <a:rPr lang="en-US" altLang="en-US" sz="2000" b="1" dirty="0">
                <a:latin typeface="Times New Roman" panose="02020603050405020304" pitchFamily="18" charset="0"/>
                <a:cs typeface="Times New Roman" panose="02020603050405020304" pitchFamily="18" charset="0"/>
              </a:rPr>
              <a:t> aspect of people. </a:t>
            </a: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Many Plants </a:t>
            </a:r>
            <a:r>
              <a:rPr lang="en-US" altLang="en-US" sz="2000" b="1" dirty="0" err="1">
                <a:latin typeface="Times New Roman" panose="02020603050405020304" pitchFamily="18" charset="0"/>
                <a:cs typeface="Times New Roman" panose="02020603050405020304" pitchFamily="18" charset="0"/>
              </a:rPr>
              <a:t>speccies</a:t>
            </a:r>
            <a:r>
              <a:rPr lang="en-US" altLang="en-US" sz="2000" b="1" dirty="0">
                <a:latin typeface="Times New Roman" panose="02020603050405020304" pitchFamily="18" charset="0"/>
                <a:cs typeface="Times New Roman" panose="02020603050405020304" pitchFamily="18" charset="0"/>
              </a:rPr>
              <a:t> i.e. </a:t>
            </a:r>
            <a:r>
              <a:rPr lang="en-US" altLang="en-US" sz="2000" b="1" dirty="0" err="1">
                <a:latin typeface="Times New Roman" panose="02020603050405020304" pitchFamily="18" charset="0"/>
                <a:cs typeface="Times New Roman" panose="02020603050405020304" pitchFamily="18" charset="0"/>
              </a:rPr>
              <a:t>Tulsi</a:t>
            </a:r>
            <a:r>
              <a:rPr lang="en-US" altLang="en-US" sz="2000" b="1" dirty="0">
                <a:latin typeface="Times New Roman" panose="02020603050405020304" pitchFamily="18" charset="0"/>
                <a:cs typeface="Times New Roman" panose="02020603050405020304" pitchFamily="18" charset="0"/>
              </a:rPr>
              <a:t>, Mango, Lotus.</a:t>
            </a:r>
          </a:p>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Tribal people closely linked with wild life species.  </a:t>
            </a:r>
          </a:p>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Animals </a:t>
            </a:r>
            <a:r>
              <a:rPr lang="en-US" altLang="en-US" sz="2000" b="1" dirty="0" err="1">
                <a:latin typeface="Times New Roman" panose="02020603050405020304" pitchFamily="18" charset="0"/>
                <a:cs typeface="Times New Roman" panose="02020603050405020304" pitchFamily="18" charset="0"/>
              </a:rPr>
              <a:t>i.e</a:t>
            </a:r>
            <a:r>
              <a:rPr lang="en-US" altLang="en-US" sz="2000" b="1" dirty="0">
                <a:latin typeface="Times New Roman" panose="02020603050405020304" pitchFamily="18" charset="0"/>
                <a:cs typeface="Times New Roman" panose="02020603050405020304" pitchFamily="18" charset="0"/>
              </a:rPr>
              <a:t> cow,  Snake, Bull ,  peacock , owl  </a:t>
            </a: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000" b="1" dirty="0">
                <a:solidFill>
                  <a:srgbClr val="008000"/>
                </a:solidFill>
                <a:latin typeface="Times New Roman" panose="02020603050405020304" pitchFamily="18" charset="0"/>
                <a:cs typeface="Times New Roman" panose="02020603050405020304" pitchFamily="18" charset="0"/>
              </a:rPr>
              <a:t>4.  Beautification Value / Aesthetical values </a:t>
            </a:r>
          </a:p>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 </a:t>
            </a:r>
          </a:p>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Biodiversity provide lots of aesthetic and beautification value.  Human being is  fond of maintaining garden, keeping pets, ecotourism.</a:t>
            </a: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No one would like to visit stretches of barren  land .</a:t>
            </a: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People like to visit wilderness areas where they  enjoy esthetical value of biodiversity , this time of tourism known as “Ecotourism”</a:t>
            </a: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For example national park , zoological garden , sanctuaries to watch scenic beauties.</a:t>
            </a: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8213024" y="316782"/>
            <a:ext cx="3689077" cy="2249437"/>
          </a:xfrm>
          <a:prstGeom prst="rect">
            <a:avLst/>
          </a:prstGeom>
        </p:spPr>
      </p:pic>
      <p:pic>
        <p:nvPicPr>
          <p:cNvPr id="3" name="Picture 2"/>
          <p:cNvPicPr>
            <a:picLocks noChangeAspect="1"/>
          </p:cNvPicPr>
          <p:nvPr/>
        </p:nvPicPr>
        <p:blipFill>
          <a:blip r:embed="rId3"/>
          <a:stretch>
            <a:fillRect/>
          </a:stretch>
        </p:blipFill>
        <p:spPr>
          <a:xfrm>
            <a:off x="8187790" y="3480619"/>
            <a:ext cx="3658229" cy="2566220"/>
          </a:xfrm>
          <a:prstGeom prst="rect">
            <a:avLst/>
          </a:prstGeom>
        </p:spPr>
      </p:pic>
    </p:spTree>
    <p:extLst>
      <p:ext uri="{BB962C8B-B14F-4D97-AF65-F5344CB8AC3E}">
        <p14:creationId xmlns:p14="http://schemas.microsoft.com/office/powerpoint/2010/main" val="3890474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0802" y="0"/>
            <a:ext cx="9340115" cy="7012406"/>
          </a:xfrm>
          <a:prstGeom prst="rect">
            <a:avLst/>
          </a:prstGeom>
        </p:spPr>
      </p:pic>
    </p:spTree>
    <p:extLst>
      <p:ext uri="{BB962C8B-B14F-4D97-AF65-F5344CB8AC3E}">
        <p14:creationId xmlns:p14="http://schemas.microsoft.com/office/powerpoint/2010/main" val="3959953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24465" y="228600"/>
            <a:ext cx="9886335" cy="762000"/>
          </a:xfrm>
        </p:spPr>
        <p:txBody>
          <a:bodyPr/>
          <a:lstStyle/>
          <a:p>
            <a:pPr algn="l" eaLnBrk="1" hangingPunct="1"/>
            <a:r>
              <a:rPr lang="en-US" altLang="en-US" sz="2800" b="1" dirty="0">
                <a:solidFill>
                  <a:srgbClr val="008000"/>
                </a:solidFill>
              </a:rPr>
              <a:t>5. Cultural Benefit</a:t>
            </a:r>
            <a:endParaRPr lang="en-US" altLang="en-US" sz="2800" dirty="0">
              <a:solidFill>
                <a:srgbClr val="008000"/>
              </a:solidFill>
            </a:endParaRPr>
          </a:p>
        </p:txBody>
      </p:sp>
      <p:sp>
        <p:nvSpPr>
          <p:cNvPr id="18435" name="Content Placeholder 2"/>
          <p:cNvSpPr>
            <a:spLocks noGrp="1"/>
          </p:cNvSpPr>
          <p:nvPr>
            <p:ph idx="1"/>
          </p:nvPr>
        </p:nvSpPr>
        <p:spPr>
          <a:xfrm>
            <a:off x="132736" y="884904"/>
            <a:ext cx="6990736" cy="5427406"/>
          </a:xfrm>
        </p:spPr>
        <p:txBody>
          <a:bodyPr>
            <a:normAutofit fontScale="92500"/>
          </a:bodyPr>
          <a:lstStyle/>
          <a:p>
            <a:pPr algn="just" eaLnBrk="1" hangingPunct="1">
              <a:buFontTx/>
              <a:buNone/>
            </a:pPr>
            <a:endParaRPr lang="en-US" altLang="en-US" sz="2400" b="1" dirty="0">
              <a:latin typeface="Times New Roman" panose="02020603050405020304" pitchFamily="18" charset="0"/>
              <a:cs typeface="Times New Roman" panose="02020603050405020304" pitchFamily="18" charset="0"/>
            </a:endParaRPr>
          </a:p>
          <a:p>
            <a:pPr algn="just" eaLnBrk="1" hangingPunct="1">
              <a:buFontTx/>
              <a:buNone/>
            </a:pPr>
            <a:r>
              <a:rPr lang="en-US" altLang="en-US" sz="2400" dirty="0">
                <a:latin typeface="Times New Roman" panose="02020603050405020304" pitchFamily="18" charset="0"/>
                <a:cs typeface="Times New Roman" panose="02020603050405020304" pitchFamily="18" charset="0"/>
              </a:rPr>
              <a:t>Since the ancient  time our culture and festival were associated with various plant and animals. </a:t>
            </a:r>
          </a:p>
          <a:p>
            <a:pPr algn="just" eaLnBrk="1" hangingPunct="1">
              <a:buFontTx/>
              <a:buNone/>
            </a:pPr>
            <a:r>
              <a:rPr lang="en-US" altLang="en-US" sz="2400" dirty="0" err="1">
                <a:latin typeface="Times New Roman" panose="02020603050405020304" pitchFamily="18" charset="0"/>
                <a:cs typeface="Times New Roman" panose="02020603050405020304" pitchFamily="18" charset="0"/>
              </a:rPr>
              <a:t>Eg</a:t>
            </a:r>
            <a:r>
              <a:rPr lang="en-US" altLang="en-US" sz="2400" dirty="0">
                <a:latin typeface="Times New Roman" panose="02020603050405020304" pitchFamily="18" charset="0"/>
                <a:cs typeface="Times New Roman" panose="02020603050405020304" pitchFamily="18" charset="0"/>
              </a:rPr>
              <a:t>. Banyan tree, </a:t>
            </a:r>
            <a:r>
              <a:rPr lang="en-US" altLang="en-US" sz="2400" dirty="0" err="1">
                <a:latin typeface="Times New Roman" panose="02020603050405020304" pitchFamily="18" charset="0"/>
                <a:cs typeface="Times New Roman" panose="02020603050405020304" pitchFamily="18" charset="0"/>
              </a:rPr>
              <a:t>Peepal</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Tulsi</a:t>
            </a:r>
            <a:r>
              <a:rPr lang="en-US" altLang="en-US" sz="2400" dirty="0">
                <a:latin typeface="Times New Roman" panose="02020603050405020304" pitchFamily="18" charset="0"/>
                <a:cs typeface="Times New Roman" panose="02020603050405020304" pitchFamily="18" charset="0"/>
              </a:rPr>
              <a:t>  has been worshipped by women of India. Banana tree  some animal like cow is considered our mother. </a:t>
            </a:r>
          </a:p>
          <a:p>
            <a:pPr algn="just" eaLnBrk="1" hangingPunct="1">
              <a:buFontTx/>
              <a:buNone/>
            </a:pPr>
            <a:r>
              <a:rPr lang="en-US" altLang="en-US" sz="2400" dirty="0">
                <a:latin typeface="Times New Roman" panose="02020603050405020304" pitchFamily="18" charset="0"/>
                <a:cs typeface="Times New Roman" panose="02020603050405020304" pitchFamily="18" charset="0"/>
              </a:rPr>
              <a:t>Some animal and plant considered as a national symbol like </a:t>
            </a:r>
          </a:p>
          <a:p>
            <a:pPr algn="just" eaLnBrk="1" hangingPunct="1">
              <a:buFontTx/>
              <a:buNone/>
            </a:pPr>
            <a:r>
              <a:rPr lang="en-US" altLang="en-US" sz="2400" dirty="0" err="1">
                <a:latin typeface="Times New Roman" panose="02020603050405020304" pitchFamily="18" charset="0"/>
                <a:cs typeface="Times New Roman" panose="02020603050405020304" pitchFamily="18" charset="0"/>
              </a:rPr>
              <a:t>Peacoack</a:t>
            </a:r>
            <a:r>
              <a:rPr lang="en-US" altLang="en-US" sz="2400" dirty="0">
                <a:latin typeface="Times New Roman" panose="02020603050405020304" pitchFamily="18" charset="0"/>
                <a:cs typeface="Times New Roman" panose="02020603050405020304" pitchFamily="18" charset="0"/>
              </a:rPr>
              <a:t>, Tiger, Lotus, Banyan.</a:t>
            </a:r>
          </a:p>
          <a:p>
            <a:pPr algn="just" eaLnBrk="1" hangingPunct="1">
              <a:buFontTx/>
              <a:buNone/>
            </a:pPr>
            <a:endParaRPr lang="en-US" altLang="en-US" sz="2400" dirty="0">
              <a:latin typeface="Times New Roman" panose="02020603050405020304" pitchFamily="18" charset="0"/>
              <a:cs typeface="Times New Roman" panose="02020603050405020304" pitchFamily="18" charset="0"/>
            </a:endParaRPr>
          </a:p>
          <a:p>
            <a:pPr algn="just" eaLnBrk="1" hangingPunct="1">
              <a:buFontTx/>
              <a:buNone/>
            </a:pPr>
            <a:r>
              <a:rPr lang="en-US" altLang="en-US" sz="2400" b="1" dirty="0">
                <a:solidFill>
                  <a:srgbClr val="00B050"/>
                </a:solidFill>
                <a:latin typeface="Times New Roman" panose="02020603050405020304" pitchFamily="18" charset="0"/>
                <a:cs typeface="Times New Roman" panose="02020603050405020304" pitchFamily="18" charset="0"/>
              </a:rPr>
              <a:t>6. Option Value </a:t>
            </a:r>
          </a:p>
          <a:p>
            <a:pPr algn="just" eaLnBrk="1" hangingPunct="1">
              <a:buFontTx/>
              <a:buNone/>
            </a:pPr>
            <a:r>
              <a:rPr lang="en-US" altLang="en-US" sz="2400" dirty="0">
                <a:latin typeface="Times New Roman" panose="02020603050405020304" pitchFamily="18" charset="0"/>
                <a:cs typeface="Times New Roman" panose="02020603050405020304" pitchFamily="18" charset="0"/>
              </a:rPr>
              <a:t>These value include  potential of biodiversity that are presently unknown and need to be explored. </a:t>
            </a:r>
          </a:p>
          <a:p>
            <a:pPr algn="just" eaLnBrk="1" hangingPunct="1">
              <a:buFontTx/>
              <a:buNone/>
            </a:pPr>
            <a:r>
              <a:rPr lang="en-US" altLang="en-US" sz="2400" dirty="0">
                <a:latin typeface="Times New Roman" panose="02020603050405020304" pitchFamily="18" charset="0"/>
                <a:cs typeface="Times New Roman" panose="02020603050405020304" pitchFamily="18" charset="0"/>
              </a:rPr>
              <a:t>Species  can be used for the treatment of few disease </a:t>
            </a:r>
            <a:r>
              <a:rPr lang="en-US" altLang="en-US" sz="2400" dirty="0" err="1">
                <a:latin typeface="Times New Roman" panose="02020603050405020304" pitchFamily="18" charset="0"/>
                <a:cs typeface="Times New Roman" panose="02020603050405020304" pitchFamily="18" charset="0"/>
              </a:rPr>
              <a:t>i.e</a:t>
            </a:r>
            <a:r>
              <a:rPr lang="en-US" altLang="en-US" sz="2400" dirty="0">
                <a:latin typeface="Times New Roman" panose="02020603050405020304" pitchFamily="18" charset="0"/>
                <a:cs typeface="Times New Roman" panose="02020603050405020304" pitchFamily="18" charset="0"/>
              </a:rPr>
              <a:t> cancer </a:t>
            </a:r>
          </a:p>
          <a:p>
            <a:pPr algn="just" eaLnBrk="1" hangingPunct="1"/>
            <a:endParaRPr lang="en-US" altLang="en-US" sz="2400" b="1" dirty="0">
              <a:latin typeface="Times New Roman" panose="02020603050405020304" pitchFamily="18" charset="0"/>
              <a:cs typeface="Times New Roman" panose="02020603050405020304" pitchFamily="18" charset="0"/>
            </a:endParaRPr>
          </a:p>
          <a:p>
            <a:pPr algn="just" eaLnBrk="1" hangingPunct="1"/>
            <a:endParaRPr lang="en-US" altLang="en-US" sz="2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7315201" y="228600"/>
            <a:ext cx="4603137" cy="3035402"/>
          </a:xfrm>
          <a:prstGeom prst="rect">
            <a:avLst/>
          </a:prstGeom>
        </p:spPr>
      </p:pic>
      <p:pic>
        <p:nvPicPr>
          <p:cNvPr id="5" name="Picture 4"/>
          <p:cNvPicPr>
            <a:picLocks noChangeAspect="1"/>
          </p:cNvPicPr>
          <p:nvPr/>
        </p:nvPicPr>
        <p:blipFill>
          <a:blip r:embed="rId3"/>
          <a:stretch>
            <a:fillRect/>
          </a:stretch>
        </p:blipFill>
        <p:spPr>
          <a:xfrm>
            <a:off x="7123472" y="3902793"/>
            <a:ext cx="4635207" cy="2595716"/>
          </a:xfrm>
          <a:prstGeom prst="rect">
            <a:avLst/>
          </a:prstGeom>
        </p:spPr>
      </p:pic>
    </p:spTree>
    <p:extLst>
      <p:ext uri="{BB962C8B-B14F-4D97-AF65-F5344CB8AC3E}">
        <p14:creationId xmlns:p14="http://schemas.microsoft.com/office/powerpoint/2010/main" val="263106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p:cNvSpPr txBox="1">
            <a:spLocks noChangeArrowheads="1"/>
          </p:cNvSpPr>
          <p:nvPr/>
        </p:nvSpPr>
        <p:spPr bwMode="auto">
          <a:xfrm>
            <a:off x="206478" y="304801"/>
            <a:ext cx="8200104"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dirty="0">
                <a:solidFill>
                  <a:srgbClr val="008000"/>
                </a:solidFill>
                <a:latin typeface="Times New Roman" panose="02020603050405020304" pitchFamily="18" charset="0"/>
                <a:cs typeface="Times New Roman" panose="02020603050405020304" pitchFamily="18" charset="0"/>
              </a:rPr>
              <a:t>7. Ecological role of Biodiversity</a:t>
            </a:r>
          </a:p>
          <a:p>
            <a:pPr eaLnBrk="1" hangingPunct="1">
              <a:spcBef>
                <a:spcPct val="0"/>
              </a:spcBef>
              <a:buFontTx/>
              <a:buNone/>
            </a:pPr>
            <a:endParaRPr lang="en-US" altLang="en-US" sz="1800" b="1" dirty="0">
              <a:latin typeface="Times New Roman" panose="02020603050405020304" pitchFamily="18" charset="0"/>
              <a:cs typeface="Times New Roman" panose="02020603050405020304" pitchFamily="18" charset="0"/>
            </a:endParaRP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Protection of Water resource </a:t>
            </a: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Forest and plant  cover in water catchments area help </a:t>
            </a: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To maintain hydrological cycle.</a:t>
            </a: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Prevention of Soil erosion</a:t>
            </a: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Maintenance of soil fertility </a:t>
            </a:r>
          </a:p>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 Plant body provide organic matter to soil  through decay.</a:t>
            </a:r>
          </a:p>
          <a:p>
            <a:pPr eaLnBrk="1" hangingPunct="1">
              <a:spcBef>
                <a:spcPct val="0"/>
              </a:spcBef>
              <a:buFont typeface="Wingdings" panose="05000000000000000000" pitchFamily="2" charset="2"/>
              <a:buChar char="Ø"/>
            </a:pPr>
            <a:endParaRPr lang="en-US" altLang="en-US" sz="2000" b="1" dirty="0">
              <a:latin typeface="Times New Roman" panose="02020603050405020304" pitchFamily="18" charset="0"/>
              <a:cs typeface="Times New Roman" panose="02020603050405020304" pitchFamily="18" charset="0"/>
            </a:endParaRP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Cycling of nutrient </a:t>
            </a: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Regulating and </a:t>
            </a:r>
            <a:r>
              <a:rPr lang="en-US" altLang="en-US" sz="2000" b="1" dirty="0" err="1">
                <a:latin typeface="Times New Roman" panose="02020603050405020304" pitchFamily="18" charset="0"/>
                <a:cs typeface="Times New Roman" panose="02020603050405020304" pitchFamily="18" charset="0"/>
              </a:rPr>
              <a:t>stablising</a:t>
            </a:r>
            <a:r>
              <a:rPr lang="en-US" altLang="en-US" sz="2000" b="1" dirty="0">
                <a:latin typeface="Times New Roman" panose="02020603050405020304" pitchFamily="18" charset="0"/>
                <a:cs typeface="Times New Roman" panose="02020603050405020304" pitchFamily="18" charset="0"/>
              </a:rPr>
              <a:t> water runoff.</a:t>
            </a: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Acting as a buffer against natural calamities like flood and drought.</a:t>
            </a: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Forest increase the water table.</a:t>
            </a: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Regeneration of natural spring.</a:t>
            </a:r>
          </a:p>
          <a:p>
            <a:pPr eaLnBrk="1" hangingPunct="1">
              <a:spcBef>
                <a:spcPct val="0"/>
              </a:spcBef>
              <a:buFont typeface="Wingdings" panose="05000000000000000000" pitchFamily="2" charset="2"/>
              <a:buChar char="Ø"/>
            </a:pPr>
            <a:r>
              <a:rPr lang="en-US" altLang="en-US" sz="2000" b="1" dirty="0" err="1">
                <a:latin typeface="Times New Roman" panose="02020603050405020304" pitchFamily="18" charset="0"/>
                <a:cs typeface="Times New Roman" panose="02020603050405020304" pitchFamily="18" charset="0"/>
              </a:rPr>
              <a:t>Eg</a:t>
            </a:r>
            <a:r>
              <a:rPr lang="en-US" altLang="en-US" sz="2000" b="1" dirty="0">
                <a:latin typeface="Times New Roman" panose="02020603050405020304" pitchFamily="18" charset="0"/>
                <a:cs typeface="Times New Roman" panose="02020603050405020304" pitchFamily="18" charset="0"/>
              </a:rPr>
              <a:t>. Wet land and forest act as a water purifying system while mangroves </a:t>
            </a: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trap silt reducing impact of sea waves, tides or Tsunami.</a:t>
            </a:r>
          </a:p>
          <a:p>
            <a:pPr eaLnBrk="1" hangingPunct="1">
              <a:spcBef>
                <a:spcPct val="0"/>
              </a:spcBef>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Root system facilitate microbial activity and increase porosity of soil</a:t>
            </a:r>
          </a:p>
          <a:p>
            <a:pPr eaLnBrk="1" hangingPunct="1">
              <a:spcBef>
                <a:spcPct val="0"/>
              </a:spcBef>
              <a:buFont typeface="Wingdings" panose="05000000000000000000" pitchFamily="2" charset="2"/>
              <a:buChar char="Ø"/>
            </a:pPr>
            <a:endParaRPr lang="en-US" altLang="en-US" sz="2000" b="1" dirty="0">
              <a:latin typeface="Times New Roman" panose="02020603050405020304" pitchFamily="18" charset="0"/>
              <a:cs typeface="Times New Roman" panose="02020603050405020304" pitchFamily="18" charset="0"/>
            </a:endParaRPr>
          </a:p>
        </p:txBody>
      </p:sp>
      <p:pic>
        <p:nvPicPr>
          <p:cNvPr id="17410" name="Picture 2" descr="Understanding Biodiversity: Ecological balance vital | The Dispa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1043" y="304801"/>
            <a:ext cx="4522751" cy="271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898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176981" y="304801"/>
            <a:ext cx="7536425"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dirty="0">
                <a:solidFill>
                  <a:srgbClr val="00B050"/>
                </a:solidFill>
                <a:latin typeface="Times New Roman" panose="02020603050405020304" pitchFamily="18" charset="0"/>
                <a:cs typeface="Times New Roman" panose="02020603050405020304" pitchFamily="18" charset="0"/>
              </a:rPr>
              <a:t> 8. Maintenance of Ecosystem</a:t>
            </a: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marL="342900" indent="-342900" eaLnBrk="1" hangingPunct="1">
              <a:spcBef>
                <a:spcPct val="0"/>
              </a:spcBef>
              <a:buFont typeface="Wingdings" panose="05000000000000000000" pitchFamily="2" charset="2"/>
              <a:buChar char="ü"/>
            </a:pPr>
            <a:r>
              <a:rPr lang="en-US" altLang="en-US" sz="2000" b="1" dirty="0">
                <a:latin typeface="Times New Roman" panose="02020603050405020304" pitchFamily="18" charset="0"/>
                <a:cs typeface="Times New Roman" panose="02020603050405020304" pitchFamily="18" charset="0"/>
              </a:rPr>
              <a:t>All species are equally important in our ecosystem. Disruption of one species can lead to destruction of  whole ecosystem. </a:t>
            </a:r>
          </a:p>
          <a:p>
            <a:pPr marL="342900" indent="-342900" eaLnBrk="1" hangingPunct="1">
              <a:spcBef>
                <a:spcPct val="0"/>
              </a:spcBef>
              <a:buFont typeface="Wingdings" panose="05000000000000000000" pitchFamily="2" charset="2"/>
              <a:buChar char="ü"/>
            </a:pPr>
            <a:r>
              <a:rPr lang="en-US" altLang="en-US" sz="2000" b="1" dirty="0">
                <a:latin typeface="Times New Roman" panose="02020603050405020304" pitchFamily="18" charset="0"/>
                <a:cs typeface="Times New Roman" panose="02020603050405020304" pitchFamily="18" charset="0"/>
              </a:rPr>
              <a:t>According to food chain and food web all species of plant and animal are interrelated with each other.</a:t>
            </a: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For </a:t>
            </a:r>
            <a:r>
              <a:rPr lang="en-US" altLang="en-US" sz="2000" b="1" dirty="0" err="1">
                <a:latin typeface="Times New Roman" panose="02020603050405020304" pitchFamily="18" charset="0"/>
                <a:cs typeface="Times New Roman" panose="02020603050405020304" pitchFamily="18" charset="0"/>
              </a:rPr>
              <a:t>e.g</a:t>
            </a:r>
            <a:r>
              <a:rPr lang="en-US" altLang="en-US" sz="2000" b="1" dirty="0">
                <a:latin typeface="Times New Roman" panose="02020603050405020304" pitchFamily="18" charset="0"/>
                <a:cs typeface="Times New Roman" panose="02020603050405020304" pitchFamily="18" charset="0"/>
              </a:rPr>
              <a:t> Plant ---- deer------lion</a:t>
            </a: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marL="342900" indent="-342900" eaLnBrk="1" hangingPunct="1">
              <a:spcBef>
                <a:spcPct val="0"/>
              </a:spcBef>
              <a:buFont typeface="Wingdings" panose="05000000000000000000" pitchFamily="2" charset="2"/>
              <a:buChar char="ü"/>
            </a:pPr>
            <a:r>
              <a:rPr lang="en-US" altLang="en-US" sz="2000" b="1" dirty="0">
                <a:latin typeface="Times New Roman" panose="02020603050405020304" pitchFamily="18" charset="0"/>
                <a:cs typeface="Times New Roman" panose="02020603050405020304" pitchFamily="18" charset="0"/>
              </a:rPr>
              <a:t>If the  population of lion is destroyed  the population of deer can increase in excess and overpopulation of deer will eat up whole grasses in grassland ecosystem thus making into degraded ecosystem.  </a:t>
            </a:r>
          </a:p>
          <a:p>
            <a:pPr eaLnBrk="1" hangingPunct="1">
              <a:spcBef>
                <a:spcPct val="0"/>
              </a:spcBef>
              <a:buFontTx/>
              <a:buNone/>
            </a:pPr>
            <a:endParaRPr lang="en-US" altLang="en-US" sz="2000" b="1" dirty="0">
              <a:latin typeface="Times New Roman" panose="02020603050405020304" pitchFamily="18" charset="0"/>
              <a:cs typeface="Times New Roman" panose="02020603050405020304" pitchFamily="18" charset="0"/>
            </a:endParaRPr>
          </a:p>
          <a:p>
            <a:pPr marL="342900" indent="-342900" eaLnBrk="1" hangingPunct="1">
              <a:spcBef>
                <a:spcPct val="0"/>
              </a:spcBef>
              <a:buFont typeface="Wingdings" panose="05000000000000000000" pitchFamily="2" charset="2"/>
              <a:buChar char="ü"/>
            </a:pPr>
            <a:r>
              <a:rPr lang="en-US" altLang="en-US" sz="2000" b="1" dirty="0">
                <a:latin typeface="Times New Roman" panose="02020603050405020304" pitchFamily="18" charset="0"/>
                <a:cs typeface="Times New Roman" panose="02020603050405020304" pitchFamily="18" charset="0"/>
              </a:rPr>
              <a:t>If  the  population of deer decreased it can lead to overgrowth of plant that will lead to competition between the various species of plants and in this way whole ecosystem can be degraded.</a:t>
            </a:r>
          </a:p>
        </p:txBody>
      </p:sp>
      <p:pic>
        <p:nvPicPr>
          <p:cNvPr id="21506" name="Picture 2" descr="The Marketing Ecosystem - Relish Stu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2148" y="569719"/>
            <a:ext cx="4088794" cy="27110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7896888" y="3465870"/>
            <a:ext cx="4177123" cy="3128810"/>
          </a:xfrm>
          <a:prstGeom prst="rect">
            <a:avLst/>
          </a:prstGeom>
        </p:spPr>
      </p:pic>
    </p:spTree>
    <p:extLst>
      <p:ext uri="{BB962C8B-B14F-4D97-AF65-F5344CB8AC3E}">
        <p14:creationId xmlns:p14="http://schemas.microsoft.com/office/powerpoint/2010/main" val="950381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00028015prim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7176"/>
            <a:ext cx="7696200"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3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0" y="393015"/>
            <a:ext cx="8185355"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tabLst>
                <a:tab pos="4572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572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572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572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572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400" b="1" dirty="0">
                <a:latin typeface="Times New Roman" panose="02020603050405020304" pitchFamily="18" charset="0"/>
                <a:cs typeface="Times New Roman" panose="02020603050405020304" pitchFamily="18" charset="0"/>
              </a:rPr>
              <a:t>9</a:t>
            </a:r>
            <a:r>
              <a:rPr lang="en-US" altLang="en-US" sz="2400" b="1" dirty="0">
                <a:solidFill>
                  <a:srgbClr val="00B050"/>
                </a:solidFill>
                <a:latin typeface="Times New Roman" panose="02020603050405020304" pitchFamily="18" charset="0"/>
                <a:cs typeface="Times New Roman" panose="02020603050405020304" pitchFamily="18" charset="0"/>
              </a:rPr>
              <a:t>. Scientific Value</a:t>
            </a:r>
          </a:p>
          <a:p>
            <a:pPr algn="just" eaLnBrk="1" hangingPunct="1">
              <a:spcBef>
                <a:spcPct val="0"/>
              </a:spcBef>
              <a:buFontTx/>
              <a:buNone/>
            </a:pPr>
            <a:endParaRPr lang="en-US" altLang="en-US" sz="2400" b="1" dirty="0">
              <a:latin typeface="Times New Roman" panose="02020603050405020304" pitchFamily="18" charset="0"/>
              <a:cs typeface="Times New Roman" panose="02020603050405020304" pitchFamily="18" charset="0"/>
            </a:endParaRPr>
          </a:p>
          <a:p>
            <a:pPr algn="just"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The study of wildlife provide valuable knowledge about various life process.  </a:t>
            </a:r>
          </a:p>
          <a:p>
            <a:pPr algn="just"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Such studies has helped scientist to understand how the human body function.</a:t>
            </a:r>
          </a:p>
          <a:p>
            <a:pPr algn="just" eaLnBrk="1" hangingPunct="1">
              <a:spcBef>
                <a:spcPct val="0"/>
              </a:spcBef>
              <a:buFontTx/>
              <a:buNone/>
            </a:pPr>
            <a:endParaRPr lang="en-US" altLang="en-US" sz="2400" dirty="0">
              <a:latin typeface="Times New Roman" panose="02020603050405020304" pitchFamily="18" charset="0"/>
              <a:cs typeface="Times New Roman" panose="02020603050405020304" pitchFamily="18" charset="0"/>
            </a:endParaRPr>
          </a:p>
          <a:p>
            <a:pPr algn="just"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Scientist have also gain medical knowledge and  discovered important medical produced by studying wildlife</a:t>
            </a:r>
            <a:r>
              <a:rPr lang="en-US" altLang="en-US" sz="2400" b="1" dirty="0">
                <a:latin typeface="Times New Roman" panose="02020603050405020304" pitchFamily="18" charset="0"/>
                <a:cs typeface="Times New Roman" panose="02020603050405020304" pitchFamily="18" charset="0"/>
              </a:rPr>
              <a:t>.</a:t>
            </a:r>
          </a:p>
          <a:p>
            <a:pPr algn="just" eaLnBrk="1" hangingPunct="1">
              <a:spcBef>
                <a:spcPct val="0"/>
              </a:spcBef>
              <a:buFontTx/>
              <a:buNone/>
            </a:pPr>
            <a:endParaRPr lang="en-US" altLang="en-US" sz="2400" b="1" dirty="0">
              <a:solidFill>
                <a:srgbClr val="00B050"/>
              </a:solidFill>
              <a:latin typeface="Times New Roman" panose="02020603050405020304" pitchFamily="18" charset="0"/>
              <a:cs typeface="Times New Roman" panose="02020603050405020304" pitchFamily="18" charset="0"/>
            </a:endParaRPr>
          </a:p>
          <a:p>
            <a:pPr algn="just" eaLnBrk="1" hangingPunct="1">
              <a:spcBef>
                <a:spcPct val="0"/>
              </a:spcBef>
              <a:buFontTx/>
              <a:buNone/>
            </a:pPr>
            <a:r>
              <a:rPr lang="en-US" altLang="en-US" sz="2400" b="1" dirty="0">
                <a:solidFill>
                  <a:srgbClr val="00B050"/>
                </a:solidFill>
                <a:latin typeface="Times New Roman" panose="02020603050405020304" pitchFamily="18" charset="0"/>
                <a:cs typeface="Times New Roman" panose="02020603050405020304" pitchFamily="18" charset="0"/>
              </a:rPr>
              <a:t>10.Survival Value</a:t>
            </a:r>
          </a:p>
          <a:p>
            <a:pPr algn="just"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Every species of wildlife play a very important role in maintaining the balance in ecosystem. Thus the loss of any species can threatened the survival of al life including human being.</a:t>
            </a:r>
          </a:p>
          <a:p>
            <a:pPr algn="just" eaLnBrk="1" hangingPunct="1">
              <a:spcBef>
                <a:spcPct val="0"/>
              </a:spcBef>
              <a:buFontTx/>
              <a:buNone/>
            </a:pPr>
            <a:r>
              <a:rPr lang="en-US" altLang="en-US" sz="2400" dirty="0" err="1">
                <a:latin typeface="Times New Roman" panose="02020603050405020304" pitchFamily="18" charset="0"/>
                <a:cs typeface="Times New Roman" panose="02020603050405020304" pitchFamily="18" charset="0"/>
              </a:rPr>
              <a:t>Eg</a:t>
            </a:r>
            <a:r>
              <a:rPr lang="en-US" altLang="en-US" sz="2400" dirty="0">
                <a:latin typeface="Times New Roman" panose="02020603050405020304" pitchFamily="18" charset="0"/>
                <a:cs typeface="Times New Roman" panose="02020603050405020304" pitchFamily="18" charset="0"/>
              </a:rPr>
              <a:t>.</a:t>
            </a:r>
          </a:p>
          <a:p>
            <a:pPr algn="just"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Kelp                 Sea Urchin          Sea Otter</a:t>
            </a:r>
          </a:p>
          <a:p>
            <a:pPr algn="just" eaLnBrk="1" hangingPunct="1">
              <a:spcBef>
                <a:spcPct val="0"/>
              </a:spcBef>
              <a:buFontTx/>
              <a:buNone/>
            </a:pPr>
            <a:endParaRPr lang="en-US" altLang="en-US" sz="2400" b="1" dirty="0">
              <a:latin typeface="Times New Roman" panose="02020603050405020304" pitchFamily="18" charset="0"/>
              <a:cs typeface="Times New Roman" panose="02020603050405020304" pitchFamily="18" charset="0"/>
            </a:endParaRPr>
          </a:p>
        </p:txBody>
      </p:sp>
      <p:cxnSp>
        <p:nvCxnSpPr>
          <p:cNvPr id="3" name="Straight Arrow Connector 2"/>
          <p:cNvCxnSpPr/>
          <p:nvPr/>
        </p:nvCxnSpPr>
        <p:spPr>
          <a:xfrm>
            <a:off x="789807" y="6494206"/>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334000" y="64770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620729" y="6526161"/>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518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221226" y="228600"/>
            <a:ext cx="5486400" cy="6324600"/>
          </a:xfrm>
        </p:spPr>
        <p:txBody>
          <a:bodyPr/>
          <a:lstStyle/>
          <a:p>
            <a:pPr eaLnBrk="1" hangingPunct="1">
              <a:lnSpc>
                <a:spcPct val="90000"/>
              </a:lnSpc>
              <a:buFontTx/>
              <a:buNone/>
            </a:pPr>
            <a:r>
              <a:rPr lang="en-US" altLang="en-US" b="1" dirty="0">
                <a:solidFill>
                  <a:srgbClr val="00B050"/>
                </a:solidFill>
              </a:rPr>
              <a:t>Mangroves </a:t>
            </a:r>
          </a:p>
          <a:p>
            <a:pPr algn="just" eaLnBrk="1" hangingPunct="1">
              <a:lnSpc>
                <a:spcPct val="90000"/>
              </a:lnSpc>
              <a:buFontTx/>
              <a:buNone/>
            </a:pPr>
            <a:endParaRPr lang="en-US" altLang="en-US" sz="2400" b="1" dirty="0">
              <a:latin typeface="Times New Roman" panose="02020603050405020304" pitchFamily="18" charset="0"/>
              <a:cs typeface="Times New Roman" panose="02020603050405020304" pitchFamily="18" charset="0"/>
            </a:endParaRPr>
          </a:p>
          <a:p>
            <a:pPr algn="just" eaLnBrk="1" hangingPunct="1">
              <a:lnSpc>
                <a:spcPct val="9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Are salt-tolerant forest ecosystems found mainly in tropical and sub-</a:t>
            </a:r>
          </a:p>
          <a:p>
            <a:pPr algn="just" eaLnBrk="1" hangingPunct="1">
              <a:lnSpc>
                <a:spcPct val="90000"/>
              </a:lnSpc>
              <a:buFontTx/>
              <a:buNone/>
            </a:pPr>
            <a:r>
              <a:rPr lang="en-US" altLang="en-US" sz="2400" dirty="0">
                <a:latin typeface="Times New Roman" panose="02020603050405020304" pitchFamily="18" charset="0"/>
                <a:cs typeface="Times New Roman" panose="02020603050405020304" pitchFamily="18" charset="0"/>
              </a:rPr>
              <a:t>tropical inter-tidal regions of the world.</a:t>
            </a:r>
          </a:p>
          <a:p>
            <a:pPr algn="just" eaLnBrk="1" hangingPunct="1">
              <a:lnSpc>
                <a:spcPct val="90000"/>
              </a:lnSpc>
              <a:buFontTx/>
              <a:buNone/>
            </a:pPr>
            <a:r>
              <a:rPr lang="en-US" altLang="en-US" sz="2400" dirty="0">
                <a:latin typeface="Times New Roman" panose="02020603050405020304" pitchFamily="18" charset="0"/>
                <a:cs typeface="Times New Roman" panose="02020603050405020304" pitchFamily="18" charset="0"/>
              </a:rPr>
              <a:t> </a:t>
            </a:r>
          </a:p>
          <a:p>
            <a:pPr algn="just" eaLnBrk="1" hangingPunct="1">
              <a:lnSpc>
                <a:spcPct val="9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They are trees or shrubs that have the common trait of growing in  shallow and muddy salt water </a:t>
            </a:r>
          </a:p>
          <a:p>
            <a:pPr algn="just" eaLnBrk="1" hangingPunct="1">
              <a:lnSpc>
                <a:spcPct val="90000"/>
              </a:lnSpc>
              <a:buFontTx/>
              <a:buNone/>
            </a:pPr>
            <a:r>
              <a:rPr lang="en-US" altLang="en-US" sz="2400" dirty="0">
                <a:latin typeface="Times New Roman" panose="02020603050405020304" pitchFamily="18" charset="0"/>
                <a:cs typeface="Times New Roman" panose="02020603050405020304" pitchFamily="18" charset="0"/>
              </a:rPr>
              <a:t>or brackish waters, especially along quiet shorelines and in estuaries. </a:t>
            </a:r>
          </a:p>
          <a:p>
            <a:pPr algn="just" eaLnBrk="1" hangingPunct="1">
              <a:lnSpc>
                <a:spcPct val="90000"/>
              </a:lnSpc>
              <a:buFontTx/>
              <a:buNone/>
            </a:pPr>
            <a:endParaRPr lang="en-US" altLang="en-US" sz="2400" dirty="0">
              <a:latin typeface="Times New Roman" panose="02020603050405020304" pitchFamily="18" charset="0"/>
              <a:cs typeface="Times New Roman" panose="02020603050405020304" pitchFamily="18" charset="0"/>
            </a:endParaRPr>
          </a:p>
          <a:p>
            <a:pPr algn="just" eaLnBrk="1" hangingPunct="1">
              <a:lnSpc>
                <a:spcPct val="9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They exhibit remarkable capacity for salt water tolerance.</a:t>
            </a:r>
          </a:p>
          <a:p>
            <a:pPr algn="just" eaLnBrk="1" hangingPunct="1">
              <a:lnSpc>
                <a:spcPct val="90000"/>
              </a:lnSpc>
              <a:buFontTx/>
              <a:buNone/>
            </a:pPr>
            <a:endParaRPr lang="en-US" altLang="en-US" sz="2400" dirty="0">
              <a:latin typeface="Times New Roman" panose="02020603050405020304" pitchFamily="18" charset="0"/>
              <a:cs typeface="Times New Roman" panose="02020603050405020304" pitchFamily="18" charset="0"/>
            </a:endParaRPr>
          </a:p>
          <a:p>
            <a:pPr algn="just" eaLnBrk="1" hangingPunct="1">
              <a:lnSpc>
                <a:spcPct val="90000"/>
              </a:lnSpc>
              <a:buFontTx/>
              <a:buNone/>
            </a:pPr>
            <a:r>
              <a:rPr lang="en-US" altLang="en-US" sz="2400" dirty="0">
                <a:latin typeface="Times New Roman" panose="02020603050405020304" pitchFamily="18" charset="0"/>
                <a:cs typeface="Times New Roman" panose="02020603050405020304" pitchFamily="18" charset="0"/>
              </a:rPr>
              <a:t> </a:t>
            </a:r>
          </a:p>
        </p:txBody>
      </p:sp>
      <p:pic>
        <p:nvPicPr>
          <p:cNvPr id="22531" name="Picture 5" descr="Vivipari in Ceriops tag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6774" y="750939"/>
            <a:ext cx="4724400"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5771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1828800" y="706438"/>
            <a:ext cx="8534400"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tabLst>
                <a:tab pos="4572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572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572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572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572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latin typeface="Arial" panose="020B0604020202020204" pitchFamily="34" charset="0"/>
              </a:rPr>
              <a:t>Flora</a:t>
            </a:r>
          </a:p>
          <a:p>
            <a:pPr algn="ctr" eaLnBrk="1" hangingPunct="1">
              <a:spcBef>
                <a:spcPct val="0"/>
              </a:spcBef>
              <a:buFontTx/>
              <a:buNone/>
            </a:pPr>
            <a:endParaRPr lang="en-US" altLang="en-US" sz="2400">
              <a:latin typeface="Arial" panose="020B0604020202020204" pitchFamily="34" charset="0"/>
            </a:endParaRPr>
          </a:p>
          <a:p>
            <a:pPr algn="ctr" eaLnBrk="1" hangingPunct="1">
              <a:spcBef>
                <a:spcPct val="0"/>
              </a:spcBef>
              <a:buFontTx/>
              <a:buNone/>
            </a:pPr>
            <a:r>
              <a:rPr lang="en-US" altLang="en-US" sz="2400" b="1">
                <a:latin typeface="Arial" panose="020B0604020202020204" pitchFamily="34" charset="0"/>
              </a:rPr>
              <a:t> </a:t>
            </a:r>
            <a:r>
              <a:rPr lang="en-US" altLang="en-US" sz="2400">
                <a:latin typeface="Arial" panose="020B0604020202020204" pitchFamily="34" charset="0"/>
              </a:rPr>
              <a:t>India can be divided into 8 distinct floristic region namely </a:t>
            </a:r>
          </a:p>
          <a:p>
            <a:pPr algn="ctr" eaLnBrk="1" hangingPunct="1">
              <a:spcBef>
                <a:spcPct val="0"/>
              </a:spcBef>
              <a:buFontTx/>
              <a:buNone/>
            </a:pPr>
            <a:r>
              <a:rPr lang="en-US" altLang="en-US" sz="2400" b="1">
                <a:latin typeface="Arial" panose="020B0604020202020204" pitchFamily="34" charset="0"/>
              </a:rPr>
              <a:t> Western </a:t>
            </a:r>
            <a:r>
              <a:rPr lang="en-US" altLang="en-US" sz="2400">
                <a:latin typeface="Arial" panose="020B0604020202020204" pitchFamily="34" charset="0"/>
              </a:rPr>
              <a:t>Himalaya</a:t>
            </a:r>
          </a:p>
          <a:p>
            <a:pPr algn="ctr" eaLnBrk="1" hangingPunct="1">
              <a:spcBef>
                <a:spcPct val="0"/>
              </a:spcBef>
              <a:buFontTx/>
              <a:buChar char="•"/>
            </a:pPr>
            <a:r>
              <a:rPr lang="en-US" altLang="en-US" sz="2400" b="1">
                <a:latin typeface="Arial" panose="020B0604020202020204" pitchFamily="34" charset="0"/>
              </a:rPr>
              <a:t>Eastern Himalaya</a:t>
            </a:r>
          </a:p>
          <a:p>
            <a:pPr algn="ctr" eaLnBrk="1" hangingPunct="1">
              <a:spcBef>
                <a:spcPct val="0"/>
              </a:spcBef>
              <a:buFontTx/>
              <a:buChar char="•"/>
            </a:pPr>
            <a:r>
              <a:rPr lang="en-US" altLang="en-US" sz="2400">
                <a:latin typeface="Arial" panose="020B0604020202020204" pitchFamily="34" charset="0"/>
              </a:rPr>
              <a:t>  </a:t>
            </a:r>
            <a:r>
              <a:rPr lang="en-US" altLang="en-US" sz="2400" b="1">
                <a:latin typeface="Arial" panose="020B0604020202020204" pitchFamily="34" charset="0"/>
              </a:rPr>
              <a:t>Assam</a:t>
            </a:r>
          </a:p>
          <a:p>
            <a:pPr algn="ctr" eaLnBrk="1" hangingPunct="1">
              <a:spcBef>
                <a:spcPct val="0"/>
              </a:spcBef>
              <a:buFontTx/>
              <a:buChar char="•"/>
            </a:pPr>
            <a:r>
              <a:rPr lang="en-US" altLang="en-US" sz="2400" b="1">
                <a:latin typeface="Arial" panose="020B0604020202020204" pitchFamily="34" charset="0"/>
              </a:rPr>
              <a:t>   Indus plain </a:t>
            </a:r>
          </a:p>
          <a:p>
            <a:pPr algn="ctr" eaLnBrk="1" hangingPunct="1">
              <a:spcBef>
                <a:spcPct val="0"/>
              </a:spcBef>
              <a:buFontTx/>
              <a:buChar char="•"/>
            </a:pPr>
            <a:r>
              <a:rPr lang="en-US" altLang="en-US" sz="2400" b="1">
                <a:latin typeface="Arial" panose="020B0604020202020204" pitchFamily="34" charset="0"/>
              </a:rPr>
              <a:t> Ganga Plain </a:t>
            </a:r>
          </a:p>
          <a:p>
            <a:pPr algn="ctr" eaLnBrk="1" hangingPunct="1">
              <a:spcBef>
                <a:spcPct val="0"/>
              </a:spcBef>
              <a:buFontTx/>
              <a:buChar char="•"/>
            </a:pPr>
            <a:r>
              <a:rPr lang="en-US" altLang="en-US" sz="2400" b="1">
                <a:latin typeface="Arial" panose="020B0604020202020204" pitchFamily="34" charset="0"/>
              </a:rPr>
              <a:t> Deccan</a:t>
            </a:r>
          </a:p>
          <a:p>
            <a:pPr algn="ctr" eaLnBrk="1" hangingPunct="1">
              <a:spcBef>
                <a:spcPct val="0"/>
              </a:spcBef>
              <a:buFontTx/>
              <a:buChar char="•"/>
            </a:pPr>
            <a:r>
              <a:rPr lang="en-US" altLang="en-US" sz="2400" b="1">
                <a:latin typeface="Arial" panose="020B0604020202020204" pitchFamily="34" charset="0"/>
              </a:rPr>
              <a:t> Malabar</a:t>
            </a:r>
          </a:p>
          <a:p>
            <a:pPr algn="ctr" eaLnBrk="1" hangingPunct="1">
              <a:spcBef>
                <a:spcPct val="0"/>
              </a:spcBef>
              <a:buFontTx/>
              <a:buChar char="•"/>
            </a:pPr>
            <a:r>
              <a:rPr lang="en-US" altLang="en-US" sz="2400" b="1">
                <a:latin typeface="Arial" panose="020B0604020202020204" pitchFamily="34" charset="0"/>
              </a:rPr>
              <a:t> Andaman</a:t>
            </a:r>
          </a:p>
          <a:p>
            <a:pPr algn="ctr" eaLnBrk="1" hangingPunct="1">
              <a:spcBef>
                <a:spcPct val="0"/>
              </a:spcBef>
              <a:buFontTx/>
              <a:buNone/>
            </a:pPr>
            <a:r>
              <a:rPr lang="en-US" altLang="en-US" sz="2400" b="1">
                <a:latin typeface="Arial" panose="020B0604020202020204" pitchFamily="34" charset="0"/>
              </a:rPr>
              <a:t> </a:t>
            </a:r>
          </a:p>
          <a:p>
            <a:pPr algn="ctr" eaLnBrk="1" hangingPunct="1">
              <a:spcBef>
                <a:spcPct val="0"/>
              </a:spcBef>
              <a:buFontTx/>
              <a:buNone/>
            </a:pPr>
            <a:r>
              <a:rPr lang="en-US" altLang="en-US" sz="2400" b="1">
                <a:latin typeface="Arial" panose="020B0604020202020204" pitchFamily="34" charset="0"/>
              </a:rPr>
              <a:t>The Western Himalaya region  extend from Kashmir  to Kumaon. </a:t>
            </a:r>
          </a:p>
        </p:txBody>
      </p:sp>
    </p:spTree>
    <p:extLst>
      <p:ext uri="{BB962C8B-B14F-4D97-AF65-F5344CB8AC3E}">
        <p14:creationId xmlns:p14="http://schemas.microsoft.com/office/powerpoint/2010/main" val="3961028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176981" y="498933"/>
            <a:ext cx="6902245"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a:latin typeface="Arial" panose="020B0604020202020204" pitchFamily="34" charset="0"/>
              </a:rPr>
              <a:t>Fauna</a:t>
            </a:r>
          </a:p>
          <a:p>
            <a:pPr algn="ctr" eaLnBrk="1" hangingPunct="1">
              <a:spcBef>
                <a:spcPct val="0"/>
              </a:spcBef>
              <a:buFontTx/>
              <a:buNone/>
            </a:pPr>
            <a:endParaRPr lang="en-US" altLang="en-US" sz="2400" dirty="0">
              <a:latin typeface="Arial" panose="020B0604020202020204" pitchFamily="34" charset="0"/>
            </a:endParaRPr>
          </a:p>
          <a:p>
            <a:pPr algn="just" eaLnBrk="1" hangingPunct="1">
              <a:spcBef>
                <a:spcPct val="0"/>
              </a:spcBef>
              <a:buFontTx/>
              <a:buNone/>
            </a:pPr>
            <a:r>
              <a:rPr lang="en-US" altLang="en-US" sz="2400" dirty="0">
                <a:latin typeface="Arial" panose="020B0604020202020204" pitchFamily="34" charset="0"/>
              </a:rPr>
              <a:t>As India has such a huge variety in climate and physical condition it has a great variety of fauna numbering 89,451 species.</a:t>
            </a:r>
          </a:p>
          <a:p>
            <a:pPr algn="just" eaLnBrk="1" hangingPunct="1">
              <a:spcBef>
                <a:spcPct val="0"/>
              </a:spcBef>
              <a:buFontTx/>
              <a:buNone/>
            </a:pPr>
            <a:endParaRPr lang="en-US" altLang="en-US" sz="2400" b="1" dirty="0">
              <a:latin typeface="Arial" panose="020B0604020202020204" pitchFamily="34" charset="0"/>
            </a:endParaRPr>
          </a:p>
          <a:p>
            <a:pPr algn="just" eaLnBrk="1" hangingPunct="1">
              <a:spcBef>
                <a:spcPct val="0"/>
              </a:spcBef>
              <a:buFontTx/>
              <a:buNone/>
            </a:pPr>
            <a:r>
              <a:rPr lang="en-US" altLang="en-US" sz="2400" b="1" dirty="0">
                <a:latin typeface="Arial" panose="020B0604020202020204" pitchFamily="34" charset="0"/>
              </a:rPr>
              <a:t>Mammals</a:t>
            </a:r>
            <a:r>
              <a:rPr lang="en-US" altLang="en-US" sz="2400" dirty="0">
                <a:latin typeface="Arial" panose="020B0604020202020204" pitchFamily="34" charset="0"/>
              </a:rPr>
              <a:t> include </a:t>
            </a:r>
            <a:r>
              <a:rPr lang="en-US" altLang="en-US" sz="2400" i="1" dirty="0">
                <a:latin typeface="Arial" panose="020B0604020202020204" pitchFamily="34" charset="0"/>
              </a:rPr>
              <a:t>Majestic </a:t>
            </a:r>
            <a:r>
              <a:rPr lang="en-US" altLang="en-US" sz="2400" i="1" dirty="0" err="1">
                <a:latin typeface="Arial" panose="020B0604020202020204" pitchFamily="34" charset="0"/>
              </a:rPr>
              <a:t>Eelephant</a:t>
            </a:r>
            <a:r>
              <a:rPr lang="en-US" altLang="en-US" sz="2400" i="1" dirty="0">
                <a:latin typeface="Arial" panose="020B0604020202020204" pitchFamily="34" charset="0"/>
              </a:rPr>
              <a:t>, India </a:t>
            </a:r>
            <a:r>
              <a:rPr lang="en-US" altLang="en-US" sz="2400" i="1" dirty="0" err="1">
                <a:latin typeface="Arial" panose="020B0604020202020204" pitchFamily="34" charset="0"/>
              </a:rPr>
              <a:t>Bison,Ggreat</a:t>
            </a:r>
            <a:r>
              <a:rPr lang="en-US" altLang="en-US" sz="2400" i="1" dirty="0">
                <a:latin typeface="Arial" panose="020B0604020202020204" pitchFamily="34" charset="0"/>
              </a:rPr>
              <a:t> Indian </a:t>
            </a:r>
            <a:r>
              <a:rPr lang="en-US" altLang="en-US" sz="2400" i="1" dirty="0" err="1">
                <a:latin typeface="Arial" panose="020B0604020202020204" pitchFamily="34" charset="0"/>
              </a:rPr>
              <a:t>Rhinocerous</a:t>
            </a:r>
            <a:r>
              <a:rPr lang="en-US" altLang="en-US" sz="2400" i="1" dirty="0">
                <a:latin typeface="Arial" panose="020B0604020202020204" pitchFamily="34" charset="0"/>
              </a:rPr>
              <a:t>, Wild Sheep of Himalaya, Swamp Deer, Tiger, Lion, Leopard, Kashmir Stag</a:t>
            </a:r>
            <a:r>
              <a:rPr lang="en-US" altLang="en-US" sz="2400" dirty="0">
                <a:latin typeface="Arial" panose="020B0604020202020204" pitchFamily="34" charset="0"/>
              </a:rPr>
              <a:t> .</a:t>
            </a:r>
          </a:p>
          <a:p>
            <a:pPr algn="just" eaLnBrk="1" hangingPunct="1">
              <a:spcBef>
                <a:spcPct val="0"/>
              </a:spcBef>
              <a:buFontTx/>
              <a:buNone/>
            </a:pPr>
            <a:endParaRPr lang="en-US" altLang="en-US" sz="2400" dirty="0">
              <a:latin typeface="Arial" panose="020B0604020202020204" pitchFamily="34" charset="0"/>
            </a:endParaRPr>
          </a:p>
          <a:p>
            <a:pPr algn="just" eaLnBrk="1" hangingPunct="1">
              <a:spcBef>
                <a:spcPct val="0"/>
              </a:spcBef>
              <a:buFontTx/>
              <a:buNone/>
            </a:pPr>
            <a:r>
              <a:rPr lang="en-US" altLang="en-US" sz="2400" dirty="0">
                <a:latin typeface="Arial" panose="020B0604020202020204" pitchFamily="34" charset="0"/>
              </a:rPr>
              <a:t>Forest and wetland are inhabited by bird like</a:t>
            </a:r>
            <a:r>
              <a:rPr lang="en-US" altLang="en-US" sz="2400" i="1" dirty="0">
                <a:latin typeface="Arial" panose="020B0604020202020204" pitchFamily="34" charset="0"/>
              </a:rPr>
              <a:t> pheasant, geese, duck, cranes, horn </a:t>
            </a:r>
            <a:r>
              <a:rPr lang="en-US" altLang="en-US" sz="2400" i="1" dirty="0" err="1">
                <a:latin typeface="Arial" panose="020B0604020202020204" pitchFamily="34" charset="0"/>
              </a:rPr>
              <a:t>bils</a:t>
            </a:r>
            <a:r>
              <a:rPr lang="en-US" altLang="en-US" sz="2400" i="1" dirty="0">
                <a:latin typeface="Arial" panose="020B0604020202020204" pitchFamily="34" charset="0"/>
              </a:rPr>
              <a:t> and sunbird. </a:t>
            </a:r>
            <a:endParaRPr lang="en-US" altLang="en-US" sz="2400" dirty="0">
              <a:latin typeface="Arial" panose="020B0604020202020204" pitchFamily="34" charset="0"/>
            </a:endParaRPr>
          </a:p>
          <a:p>
            <a:pPr algn="just" eaLnBrk="1" hangingPunct="1">
              <a:spcBef>
                <a:spcPct val="0"/>
              </a:spcBef>
              <a:buFontTx/>
              <a:buNone/>
            </a:pPr>
            <a:r>
              <a:rPr lang="en-US" altLang="en-US" sz="2400" dirty="0">
                <a:latin typeface="Arial" panose="020B0604020202020204" pitchFamily="34" charset="0"/>
              </a:rPr>
              <a:t>River </a:t>
            </a:r>
            <a:r>
              <a:rPr lang="en-US" altLang="en-US" sz="2400" dirty="0" err="1">
                <a:latin typeface="Arial" panose="020B0604020202020204" pitchFamily="34" charset="0"/>
              </a:rPr>
              <a:t>habour</a:t>
            </a:r>
            <a:r>
              <a:rPr lang="en-US" altLang="en-US" sz="2400" dirty="0">
                <a:latin typeface="Arial" panose="020B0604020202020204" pitchFamily="34" charset="0"/>
              </a:rPr>
              <a:t> </a:t>
            </a:r>
            <a:r>
              <a:rPr lang="en-US" altLang="en-US" sz="2400" i="1" dirty="0">
                <a:latin typeface="Arial" panose="020B0604020202020204" pitchFamily="34" charset="0"/>
              </a:rPr>
              <a:t> crocodile and </a:t>
            </a:r>
            <a:r>
              <a:rPr lang="en-US" altLang="en-US" sz="2400" i="1" dirty="0" err="1">
                <a:latin typeface="Arial" panose="020B0604020202020204" pitchFamily="34" charset="0"/>
              </a:rPr>
              <a:t>ghariyals</a:t>
            </a:r>
            <a:r>
              <a:rPr lang="en-US" altLang="en-US" sz="2400" i="1" dirty="0">
                <a:latin typeface="Arial" panose="020B0604020202020204" pitchFamily="34" charset="0"/>
              </a:rPr>
              <a:t>.</a:t>
            </a:r>
            <a:endParaRPr lang="en-US" altLang="en-US" sz="2400" dirty="0">
              <a:latin typeface="Arial" panose="020B0604020202020204" pitchFamily="34" charset="0"/>
            </a:endParaRPr>
          </a:p>
          <a:p>
            <a:pPr algn="just">
              <a:spcBef>
                <a:spcPct val="0"/>
              </a:spcBef>
              <a:buFontTx/>
              <a:buNone/>
            </a:pPr>
            <a:endParaRPr lang="en-US" altLang="en-US" sz="2400" dirty="0">
              <a:latin typeface="Arial" panose="020B0604020202020204" pitchFamily="34" charset="0"/>
            </a:endParaRPr>
          </a:p>
        </p:txBody>
      </p:sp>
    </p:spTree>
    <p:extLst>
      <p:ext uri="{BB962C8B-B14F-4D97-AF65-F5344CB8AC3E}">
        <p14:creationId xmlns:p14="http://schemas.microsoft.com/office/powerpoint/2010/main" val="31722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ctrTitle" idx="4294967295"/>
          </p:nvPr>
        </p:nvSpPr>
        <p:spPr>
          <a:xfrm>
            <a:off x="147484" y="1"/>
            <a:ext cx="10520516" cy="1470025"/>
          </a:xfrm>
        </p:spPr>
        <p:txBody>
          <a:bodyPr>
            <a:normAutofit/>
          </a:bodyPr>
          <a:lstStyle/>
          <a:p>
            <a:pPr algn="l" eaLnBrk="1" hangingPunct="1"/>
            <a:r>
              <a:rPr lang="en-US" altLang="en-US" sz="2400" b="1" dirty="0">
                <a:solidFill>
                  <a:srgbClr val="FF0000"/>
                </a:solidFill>
                <a:latin typeface="Times New Roman" panose="02020603050405020304" pitchFamily="18" charset="0"/>
                <a:cs typeface="Times New Roman" panose="02020603050405020304" pitchFamily="18" charset="0"/>
              </a:rPr>
              <a:t>Loss of Biodiversity</a:t>
            </a:r>
            <a:br>
              <a:rPr lang="en-US" altLang="en-US" sz="2400" dirty="0">
                <a:solidFill>
                  <a:srgbClr val="FF0000"/>
                </a:solidFill>
                <a:latin typeface="Times New Roman" panose="02020603050405020304" pitchFamily="18" charset="0"/>
                <a:cs typeface="Times New Roman" panose="02020603050405020304" pitchFamily="18" charset="0"/>
              </a:rPr>
            </a:br>
            <a:endParaRPr lang="en-US" altLang="en-US" sz="2400" dirty="0">
              <a:solidFill>
                <a:srgbClr val="FF0000"/>
              </a:solidFill>
              <a:latin typeface="Times New Roman" panose="02020603050405020304" pitchFamily="18" charset="0"/>
              <a:cs typeface="Times New Roman" panose="02020603050405020304" pitchFamily="18" charset="0"/>
            </a:endParaRPr>
          </a:p>
        </p:txBody>
      </p:sp>
      <p:sp>
        <p:nvSpPr>
          <p:cNvPr id="81925" name="Rectangle 5"/>
          <p:cNvSpPr>
            <a:spLocks noGrp="1" noChangeArrowheads="1"/>
          </p:cNvSpPr>
          <p:nvPr>
            <p:ph type="subTitle" idx="4294967295"/>
          </p:nvPr>
        </p:nvSpPr>
        <p:spPr>
          <a:xfrm>
            <a:off x="44244" y="1032387"/>
            <a:ext cx="10318955" cy="5292213"/>
          </a:xfrm>
        </p:spPr>
        <p:txBody>
          <a:bodyPr rtlCol="0">
            <a:normAutofit/>
          </a:bodyPr>
          <a:lstStyle/>
          <a:p>
            <a:pPr marL="0" indent="0">
              <a:lnSpc>
                <a:spcPct val="80000"/>
              </a:lnSpc>
              <a:buNone/>
              <a:defRPr/>
            </a:pPr>
            <a:r>
              <a:rPr lang="en-US" sz="2400" dirty="0">
                <a:effectLst>
                  <a:outerShdw blurRad="38100" dist="38100" dir="2700000" algn="tl">
                    <a:srgbClr val="000000"/>
                  </a:outerShdw>
                </a:effectLst>
                <a:latin typeface="Times New Roman" panose="02020603050405020304" pitchFamily="18" charset="0"/>
                <a:cs typeface="Times New Roman" panose="02020603050405020304" pitchFamily="18" charset="0"/>
              </a:rPr>
              <a:t>A number of species of plant and animal are going to extinct. Many species have been extinct.</a:t>
            </a:r>
          </a:p>
          <a:p>
            <a:pPr marL="0" indent="0">
              <a:lnSpc>
                <a:spcPct val="80000"/>
              </a:lnSpc>
              <a:buNone/>
              <a:defRPr/>
            </a:pPr>
            <a:endParaRPr lang="en-US" sz="2400" dirty="0">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marL="0" indent="0">
              <a:lnSpc>
                <a:spcPct val="80000"/>
              </a:lnSpc>
              <a:buNone/>
              <a:defRPr/>
            </a:pPr>
            <a:r>
              <a:rPr lang="en-US" sz="2400" dirty="0">
                <a:effectLst>
                  <a:outerShdw blurRad="38100" dist="38100" dir="2700000" algn="tl">
                    <a:srgbClr val="000000"/>
                  </a:outerShdw>
                </a:effectLst>
                <a:latin typeface="Times New Roman" panose="02020603050405020304" pitchFamily="18" charset="0"/>
                <a:cs typeface="Times New Roman" panose="02020603050405020304" pitchFamily="18" charset="0"/>
              </a:rPr>
              <a:t>Different factor are responsible for extinction of various species like </a:t>
            </a:r>
          </a:p>
          <a:p>
            <a:pPr marL="0" indent="0">
              <a:lnSpc>
                <a:spcPct val="80000"/>
              </a:lnSpc>
              <a:buNone/>
              <a:defRPr/>
            </a:pPr>
            <a:endParaRPr lang="en-US" sz="2400" dirty="0">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marL="0" indent="0">
              <a:lnSpc>
                <a:spcPct val="80000"/>
              </a:lnSpc>
              <a:buNone/>
              <a:defRPr/>
            </a:pPr>
            <a:r>
              <a:rPr lang="en-US" sz="2400" dirty="0">
                <a:effectLst>
                  <a:outerShdw blurRad="38100" dist="38100" dir="2700000" algn="tl">
                    <a:srgbClr val="000000"/>
                  </a:outerShdw>
                </a:effectLst>
                <a:latin typeface="Times New Roman" panose="02020603050405020304" pitchFamily="18" charset="0"/>
                <a:cs typeface="Times New Roman" panose="02020603050405020304" pitchFamily="18" charset="0"/>
              </a:rPr>
              <a:t>1. Habitat loss and fragmentation </a:t>
            </a:r>
          </a:p>
          <a:p>
            <a:pPr marL="0" indent="0">
              <a:lnSpc>
                <a:spcPct val="80000"/>
              </a:lnSpc>
              <a:buNone/>
              <a:defRPr/>
            </a:pPr>
            <a:r>
              <a:rPr lang="en-US" sz="2400" dirty="0">
                <a:effectLst>
                  <a:outerShdw blurRad="38100" dist="38100" dir="2700000" algn="tl">
                    <a:srgbClr val="000000"/>
                  </a:outerShdw>
                </a:effectLst>
                <a:latin typeface="Times New Roman" panose="02020603050405020304" pitchFamily="18" charset="0"/>
                <a:cs typeface="Times New Roman" panose="02020603050405020304" pitchFamily="18" charset="0"/>
              </a:rPr>
              <a:t>2. Disturbance and degradation,</a:t>
            </a:r>
          </a:p>
          <a:p>
            <a:pPr marL="0" indent="0">
              <a:lnSpc>
                <a:spcPct val="80000"/>
              </a:lnSpc>
              <a:buNone/>
              <a:defRPr/>
            </a:pPr>
            <a:r>
              <a:rPr lang="en-US" sz="2400" dirty="0">
                <a:effectLst>
                  <a:outerShdw blurRad="38100" dist="38100" dir="2700000" algn="tl">
                    <a:srgbClr val="000000"/>
                  </a:outerShdw>
                </a:effectLst>
                <a:latin typeface="Times New Roman" panose="02020603050405020304" pitchFamily="18" charset="0"/>
                <a:cs typeface="Times New Roman" panose="02020603050405020304" pitchFamily="18" charset="0"/>
              </a:rPr>
              <a:t>3.Pollution, </a:t>
            </a:r>
          </a:p>
          <a:p>
            <a:pPr marL="0" indent="0">
              <a:lnSpc>
                <a:spcPct val="80000"/>
              </a:lnSpc>
              <a:buNone/>
              <a:defRPr/>
            </a:pPr>
            <a:r>
              <a:rPr lang="en-US" sz="2400" dirty="0">
                <a:effectLst>
                  <a:outerShdw blurRad="38100" dist="38100" dir="2700000" algn="tl">
                    <a:srgbClr val="000000"/>
                  </a:outerShdw>
                </a:effectLst>
                <a:latin typeface="Times New Roman" panose="02020603050405020304" pitchFamily="18" charset="0"/>
                <a:cs typeface="Times New Roman" panose="02020603050405020304" pitchFamily="18" charset="0"/>
              </a:rPr>
              <a:t>4. Introduction of exotic species</a:t>
            </a:r>
          </a:p>
          <a:p>
            <a:pPr marL="0" indent="0">
              <a:lnSpc>
                <a:spcPct val="80000"/>
              </a:lnSpc>
              <a:buNone/>
              <a:defRPr/>
            </a:pPr>
            <a:r>
              <a:rPr lang="en-US" sz="2400" dirty="0">
                <a:effectLst>
                  <a:outerShdw blurRad="38100" dist="38100" dir="2700000" algn="tl">
                    <a:srgbClr val="000000"/>
                  </a:outerShdw>
                </a:effectLst>
                <a:latin typeface="Times New Roman" panose="02020603050405020304" pitchFamily="18" charset="0"/>
                <a:cs typeface="Times New Roman" panose="02020603050405020304" pitchFamily="18" charset="0"/>
              </a:rPr>
              <a:t>5. Intensive agricultural , forestry </a:t>
            </a:r>
          </a:p>
          <a:p>
            <a:pPr marL="0" indent="0">
              <a:lnSpc>
                <a:spcPct val="80000"/>
              </a:lnSpc>
              <a:buNone/>
              <a:defRPr/>
            </a:pPr>
            <a:r>
              <a:rPr lang="en-US" sz="2400" dirty="0">
                <a:effectLst>
                  <a:outerShdw blurRad="38100" dist="38100" dir="2700000" algn="tl">
                    <a:srgbClr val="000000"/>
                  </a:outerShdw>
                </a:effectLst>
                <a:latin typeface="Times New Roman" panose="02020603050405020304" pitchFamily="18" charset="0"/>
                <a:cs typeface="Times New Roman" panose="02020603050405020304" pitchFamily="18" charset="0"/>
              </a:rPr>
              <a:t>6. overexploitation of natural resources.</a:t>
            </a:r>
          </a:p>
        </p:txBody>
      </p:sp>
      <p:pic>
        <p:nvPicPr>
          <p:cNvPr id="3" name="Picture 2"/>
          <p:cNvPicPr>
            <a:picLocks noChangeAspect="1"/>
          </p:cNvPicPr>
          <p:nvPr/>
        </p:nvPicPr>
        <p:blipFill>
          <a:blip r:embed="rId2"/>
          <a:stretch>
            <a:fillRect/>
          </a:stretch>
        </p:blipFill>
        <p:spPr>
          <a:xfrm>
            <a:off x="5361741" y="2743199"/>
            <a:ext cx="6742120" cy="3775587"/>
          </a:xfrm>
          <a:prstGeom prst="rect">
            <a:avLst/>
          </a:prstGeom>
        </p:spPr>
      </p:pic>
    </p:spTree>
    <p:extLst>
      <p:ext uri="{BB962C8B-B14F-4D97-AF65-F5344CB8AC3E}">
        <p14:creationId xmlns:p14="http://schemas.microsoft.com/office/powerpoint/2010/main" val="32046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06477" y="274638"/>
            <a:ext cx="10004323" cy="774700"/>
          </a:xfrm>
        </p:spPr>
        <p:txBody>
          <a:bodyPr/>
          <a:lstStyle/>
          <a:p>
            <a:pPr algn="l" eaLnBrk="1" hangingPunct="1"/>
            <a:r>
              <a:rPr lang="en-US" altLang="en-US" sz="4000" b="1" dirty="0"/>
              <a:t>1. </a:t>
            </a:r>
            <a:r>
              <a:rPr lang="en-US" altLang="en-US" sz="2800" b="1" dirty="0">
                <a:solidFill>
                  <a:srgbClr val="008000"/>
                </a:solidFill>
              </a:rPr>
              <a:t>Habitat loss and fragmentation</a:t>
            </a:r>
          </a:p>
        </p:txBody>
      </p:sp>
      <p:sp>
        <p:nvSpPr>
          <p:cNvPr id="33795" name="Rectangle 3"/>
          <p:cNvSpPr>
            <a:spLocks noGrp="1" noChangeArrowheads="1"/>
          </p:cNvSpPr>
          <p:nvPr>
            <p:ph idx="1"/>
          </p:nvPr>
        </p:nvSpPr>
        <p:spPr>
          <a:xfrm>
            <a:off x="206477" y="838199"/>
            <a:ext cx="7728155" cy="5828071"/>
          </a:xfrm>
        </p:spPr>
        <p:txBody>
          <a:bodyPr rtlCol="0">
            <a:noAutofit/>
          </a:bodyPr>
          <a:lstStyle/>
          <a:p>
            <a:pPr marL="609600" indent="-609600">
              <a:lnSpc>
                <a:spcPct val="90000"/>
              </a:lnSpc>
              <a:defRPr/>
            </a:pPr>
            <a:endParaRPr lang="en-US" sz="2000" b="1" dirty="0">
              <a:latin typeface="Times New Roman" panose="02020603050405020304" pitchFamily="18" charset="0"/>
              <a:cs typeface="Times New Roman" panose="02020603050405020304" pitchFamily="18" charset="0"/>
            </a:endParaRPr>
          </a:p>
          <a:p>
            <a:pPr marL="609600" indent="-609600" algn="just">
              <a:lnSpc>
                <a:spcPct val="90000"/>
              </a:lnSpc>
              <a:buNone/>
              <a:defRPr/>
            </a:pPr>
            <a:r>
              <a:rPr lang="en-US" sz="2000" b="1" dirty="0">
                <a:latin typeface="Times New Roman" panose="02020603050405020304" pitchFamily="18" charset="0"/>
                <a:cs typeface="Times New Roman" panose="02020603050405020304" pitchFamily="18" charset="0"/>
              </a:rPr>
              <a:t>Increasing population is leading to urbanization and industrialization </a:t>
            </a:r>
          </a:p>
          <a:p>
            <a:pPr marL="609600" indent="-609600" algn="just">
              <a:lnSpc>
                <a:spcPct val="90000"/>
              </a:lnSpc>
              <a:buNone/>
              <a:defRPr/>
            </a:pPr>
            <a:r>
              <a:rPr lang="en-US" sz="2000" b="1" dirty="0">
                <a:latin typeface="Times New Roman" panose="02020603050405020304" pitchFamily="18" charset="0"/>
                <a:cs typeface="Times New Roman" panose="02020603050405020304" pitchFamily="18" charset="0"/>
              </a:rPr>
              <a:t>which require more land every year. </a:t>
            </a:r>
          </a:p>
          <a:p>
            <a:pPr marL="609600" indent="-609600" algn="just">
              <a:lnSpc>
                <a:spcPct val="90000"/>
              </a:lnSpc>
              <a:buNone/>
              <a:defRPr/>
            </a:pPr>
            <a:endParaRPr lang="en-US" sz="2000" b="1" dirty="0">
              <a:latin typeface="Times New Roman" panose="02020603050405020304" pitchFamily="18" charset="0"/>
              <a:cs typeface="Times New Roman" panose="02020603050405020304" pitchFamily="18" charset="0"/>
            </a:endParaRPr>
          </a:p>
          <a:p>
            <a:pPr marL="609600" indent="-609600" algn="just">
              <a:lnSpc>
                <a:spcPct val="90000"/>
              </a:lnSpc>
              <a:buNone/>
              <a:defRPr/>
            </a:pPr>
            <a:r>
              <a:rPr lang="en-US" sz="2000" b="1" dirty="0">
                <a:latin typeface="Times New Roman" panose="02020603050405020304" pitchFamily="18" charset="0"/>
                <a:cs typeface="Times New Roman" panose="02020603050405020304" pitchFamily="18" charset="0"/>
              </a:rPr>
              <a:t>There is destruction of natural  habitat through filing of wetland </a:t>
            </a:r>
          </a:p>
          <a:p>
            <a:pPr marL="609600" indent="-609600" algn="just">
              <a:lnSpc>
                <a:spcPct val="90000"/>
              </a:lnSpc>
              <a:buNone/>
              <a:defRPr/>
            </a:pPr>
            <a:r>
              <a:rPr lang="en-US" sz="2000" b="1" dirty="0">
                <a:latin typeface="Times New Roman" panose="02020603050405020304" pitchFamily="18" charset="0"/>
                <a:cs typeface="Times New Roman" panose="02020603050405020304" pitchFamily="18" charset="0"/>
              </a:rPr>
              <a:t>cutting tree, ploughing grassland , burning forest.</a:t>
            </a:r>
          </a:p>
          <a:p>
            <a:pPr marL="609600" indent="-609600" algn="just">
              <a:lnSpc>
                <a:spcPct val="90000"/>
              </a:lnSpc>
              <a:defRPr/>
            </a:pPr>
            <a:endParaRPr lang="en-US" sz="2000" b="1" dirty="0">
              <a:latin typeface="Times New Roman" panose="02020603050405020304" pitchFamily="18" charset="0"/>
              <a:cs typeface="Times New Roman" panose="02020603050405020304" pitchFamily="18" charset="0"/>
            </a:endParaRPr>
          </a:p>
          <a:p>
            <a:pPr marL="609600" indent="-609600" algn="just">
              <a:lnSpc>
                <a:spcPct val="90000"/>
              </a:lnSpc>
              <a:buNone/>
              <a:defRPr/>
            </a:pPr>
            <a:r>
              <a:rPr lang="en-US" sz="2000" b="1" dirty="0">
                <a:latin typeface="Times New Roman" panose="02020603050405020304" pitchFamily="18" charset="0"/>
                <a:cs typeface="Times New Roman" panose="02020603050405020304" pitchFamily="18" charset="0"/>
              </a:rPr>
              <a:t>There is destruction of natural habitat through filling of  wetlands , </a:t>
            </a:r>
          </a:p>
          <a:p>
            <a:pPr marL="609600" indent="-609600" algn="just">
              <a:lnSpc>
                <a:spcPct val="90000"/>
              </a:lnSpc>
              <a:buNone/>
              <a:defRPr/>
            </a:pPr>
            <a:r>
              <a:rPr lang="en-US" sz="2000" b="1" dirty="0">
                <a:latin typeface="Times New Roman" panose="02020603050405020304" pitchFamily="18" charset="0"/>
                <a:cs typeface="Times New Roman" panose="02020603050405020304" pitchFamily="18" charset="0"/>
              </a:rPr>
              <a:t>cutting tree, ploughing grassland and burning forest.</a:t>
            </a:r>
          </a:p>
          <a:p>
            <a:pPr marL="609600" indent="-609600" algn="just">
              <a:lnSpc>
                <a:spcPct val="90000"/>
              </a:lnSpc>
              <a:buNone/>
              <a:defRPr/>
            </a:pPr>
            <a:endParaRPr lang="en-US" sz="2000" b="1" dirty="0">
              <a:latin typeface="Times New Roman" panose="02020603050405020304" pitchFamily="18" charset="0"/>
              <a:cs typeface="Times New Roman" panose="02020603050405020304" pitchFamily="18" charset="0"/>
            </a:endParaRPr>
          </a:p>
          <a:p>
            <a:pPr marL="609600" indent="-609600" algn="just">
              <a:lnSpc>
                <a:spcPct val="90000"/>
              </a:lnSpc>
              <a:buNone/>
              <a:defRPr/>
            </a:pPr>
            <a:r>
              <a:rPr lang="en-US" sz="2000" b="1" dirty="0">
                <a:solidFill>
                  <a:srgbClr val="008000"/>
                </a:solidFill>
                <a:latin typeface="Times New Roman" panose="02020603050405020304" pitchFamily="18" charset="0"/>
                <a:cs typeface="Times New Roman" panose="02020603050405020304" pitchFamily="18" charset="0"/>
              </a:rPr>
              <a:t>2. Disturbance and degradation</a:t>
            </a:r>
          </a:p>
          <a:p>
            <a:pPr algn="just">
              <a:tabLst>
                <a:tab pos="342900" algn="l"/>
              </a:tabLst>
              <a:defRPr/>
            </a:pPr>
            <a:r>
              <a:rPr lang="en-US" sz="2000" dirty="0">
                <a:latin typeface="Times New Roman" panose="02020603050405020304" pitchFamily="18" charset="0"/>
                <a:cs typeface="Times New Roman" panose="02020603050405020304" pitchFamily="18" charset="0"/>
              </a:rPr>
              <a:t>Natural disturbance like flood, earthquake, forest fire,</a:t>
            </a:r>
          </a:p>
          <a:p>
            <a:pPr algn="just">
              <a:buFont typeface="Wingdings" panose="05000000000000000000" pitchFamily="2" charset="2"/>
              <a:buChar char="§"/>
              <a:tabLst>
                <a:tab pos="342900" algn="l"/>
              </a:tabLst>
              <a:defRPr/>
            </a:pPr>
            <a:r>
              <a:rPr lang="en-US" sz="2000" dirty="0">
                <a:latin typeface="Times New Roman" panose="02020603050405020304" pitchFamily="18" charset="0"/>
                <a:cs typeface="Times New Roman" panose="02020603050405020304" pitchFamily="18" charset="0"/>
              </a:rPr>
              <a:t> pest infestation like coast attack</a:t>
            </a:r>
          </a:p>
          <a:p>
            <a:pPr algn="just">
              <a:tabLst>
                <a:tab pos="342900" algn="l"/>
              </a:tabLst>
              <a:defRPr/>
            </a:pPr>
            <a:r>
              <a:rPr lang="en-US" sz="2000" dirty="0">
                <a:latin typeface="Times New Roman" panose="02020603050405020304" pitchFamily="18" charset="0"/>
                <a:cs typeface="Times New Roman" panose="02020603050405020304" pitchFamily="18" charset="0"/>
              </a:rPr>
              <a:t> Man made disturbance  - like felling of trees, litter accumulation </a:t>
            </a:r>
          </a:p>
          <a:p>
            <a:pPr algn="just">
              <a:tabLst>
                <a:tab pos="342900" algn="l"/>
              </a:tabLst>
              <a:defRPr/>
            </a:pPr>
            <a:r>
              <a:rPr lang="en-US" sz="2000" dirty="0">
                <a:latin typeface="Times New Roman" panose="02020603050405020304" pitchFamily="18" charset="0"/>
                <a:cs typeface="Times New Roman" panose="02020603050405020304" pitchFamily="18" charset="0"/>
              </a:rPr>
              <a:t>pollution lead to  degradation of habitat and loss of biodiversity.</a:t>
            </a:r>
          </a:p>
          <a:p>
            <a:pPr algn="ctr">
              <a:tabLst>
                <a:tab pos="342900" algn="l"/>
              </a:tabLst>
              <a:defRPr/>
            </a:pPr>
            <a:endParaRPr lang="en-US" sz="2000" dirty="0">
              <a:latin typeface="Times New Roman" panose="02020603050405020304" pitchFamily="18" charset="0"/>
              <a:cs typeface="Times New Roman" panose="02020603050405020304" pitchFamily="18" charset="0"/>
            </a:endParaRPr>
          </a:p>
          <a:p>
            <a:pPr marL="609600" indent="-609600">
              <a:lnSpc>
                <a:spcPct val="90000"/>
              </a:lnSpc>
              <a:defRPr/>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7830130" y="545690"/>
            <a:ext cx="4222375" cy="2364530"/>
          </a:xfrm>
          <a:prstGeom prst="rect">
            <a:avLst/>
          </a:prstGeom>
        </p:spPr>
      </p:pic>
      <p:pic>
        <p:nvPicPr>
          <p:cNvPr id="5" name="Picture 4"/>
          <p:cNvPicPr>
            <a:picLocks noChangeAspect="1"/>
          </p:cNvPicPr>
          <p:nvPr/>
        </p:nvPicPr>
        <p:blipFill>
          <a:blip r:embed="rId3"/>
          <a:stretch>
            <a:fillRect/>
          </a:stretch>
        </p:blipFill>
        <p:spPr>
          <a:xfrm>
            <a:off x="8003411" y="3538969"/>
            <a:ext cx="3875811" cy="2569831"/>
          </a:xfrm>
          <a:prstGeom prst="rect">
            <a:avLst/>
          </a:prstGeom>
        </p:spPr>
      </p:pic>
    </p:spTree>
    <p:extLst>
      <p:ext uri="{BB962C8B-B14F-4D97-AF65-F5344CB8AC3E}">
        <p14:creationId xmlns:p14="http://schemas.microsoft.com/office/powerpoint/2010/main" val="1692919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4294967295"/>
          </p:nvPr>
        </p:nvSpPr>
        <p:spPr>
          <a:xfrm>
            <a:off x="0" y="2"/>
            <a:ext cx="9070258" cy="6666270"/>
          </a:xfrm>
        </p:spPr>
        <p:txBody>
          <a:bodyPr>
            <a:normAutofit/>
          </a:bodyPr>
          <a:lstStyle/>
          <a:p>
            <a:pPr marL="609600" indent="-609600">
              <a:buNone/>
            </a:pPr>
            <a:r>
              <a:rPr lang="en-US" altLang="en-US" sz="2400" b="1" dirty="0">
                <a:solidFill>
                  <a:srgbClr val="0070C0"/>
                </a:solidFill>
                <a:latin typeface="Times New Roman" panose="02020603050405020304" pitchFamily="18" charset="0"/>
                <a:cs typeface="Times New Roman" panose="02020603050405020304" pitchFamily="18" charset="0"/>
              </a:rPr>
              <a:t>3. </a:t>
            </a:r>
            <a:r>
              <a:rPr lang="en-US" altLang="en-US" sz="2000" b="1" dirty="0">
                <a:solidFill>
                  <a:srgbClr val="0070C0"/>
                </a:solidFill>
                <a:latin typeface="Times New Roman" panose="02020603050405020304" pitchFamily="18" charset="0"/>
                <a:cs typeface="Times New Roman" panose="02020603050405020304" pitchFamily="18" charset="0"/>
              </a:rPr>
              <a:t>Selective Forestry:</a:t>
            </a:r>
          </a:p>
          <a:p>
            <a:pPr marL="609600" indent="-609600">
              <a:buNone/>
            </a:pPr>
            <a:r>
              <a:rPr lang="en-US" altLang="en-US" sz="2000" b="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Due to profit motive there is tendency to grow economically lucrative </a:t>
            </a:r>
          </a:p>
          <a:p>
            <a:pPr marL="609600" indent="-609600">
              <a:buNone/>
            </a:pPr>
            <a:r>
              <a:rPr lang="en-US" altLang="en-US" sz="2000" dirty="0">
                <a:latin typeface="Times New Roman" panose="02020603050405020304" pitchFamily="18" charset="0"/>
                <a:cs typeface="Times New Roman" panose="02020603050405020304" pitchFamily="18" charset="0"/>
              </a:rPr>
              <a:t>tree for economic benefit. </a:t>
            </a:r>
            <a:r>
              <a:rPr lang="en-US" altLang="en-US" sz="2000" dirty="0" err="1">
                <a:latin typeface="Times New Roman" panose="02020603050405020304" pitchFamily="18" charset="0"/>
                <a:cs typeface="Times New Roman" panose="02020603050405020304" pitchFamily="18" charset="0"/>
              </a:rPr>
              <a:t>Eg</a:t>
            </a:r>
            <a:r>
              <a:rPr lang="en-US" altLang="en-US" sz="2000" dirty="0">
                <a:latin typeface="Times New Roman" panose="02020603050405020304" pitchFamily="18" charset="0"/>
                <a:cs typeface="Times New Roman" panose="02020603050405020304" pitchFamily="18" charset="0"/>
              </a:rPr>
              <a:t>. </a:t>
            </a:r>
            <a:r>
              <a:rPr lang="en-US" altLang="en-US" sz="2000" i="1" dirty="0" err="1">
                <a:latin typeface="Times New Roman" panose="02020603050405020304" pitchFamily="18" charset="0"/>
                <a:cs typeface="Times New Roman" panose="02020603050405020304" pitchFamily="18" charset="0"/>
              </a:rPr>
              <a:t>Saal</a:t>
            </a:r>
            <a:r>
              <a:rPr lang="en-US" altLang="en-US" sz="2000" i="1" dirty="0">
                <a:latin typeface="Times New Roman" panose="02020603050405020304" pitchFamily="18" charset="0"/>
                <a:cs typeface="Times New Roman" panose="02020603050405020304" pitchFamily="18" charset="0"/>
              </a:rPr>
              <a:t>, Teak, </a:t>
            </a:r>
            <a:r>
              <a:rPr lang="en-US" altLang="en-US" sz="2000" i="1" dirty="0" err="1">
                <a:latin typeface="Times New Roman" panose="02020603050405020304" pitchFamily="18" charset="0"/>
                <a:cs typeface="Times New Roman" panose="02020603050405020304" pitchFamily="18" charset="0"/>
              </a:rPr>
              <a:t>Equalyptus</a:t>
            </a:r>
            <a:r>
              <a:rPr lang="en-US" altLang="en-US" sz="2000" i="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Due to this </a:t>
            </a:r>
          </a:p>
          <a:p>
            <a:pPr marL="609600" indent="-609600">
              <a:buNone/>
            </a:pPr>
            <a:r>
              <a:rPr lang="en-US" altLang="en-US" sz="2000" dirty="0">
                <a:latin typeface="Times New Roman" panose="02020603050405020304" pitchFamily="18" charset="0"/>
                <a:cs typeface="Times New Roman" panose="02020603050405020304" pitchFamily="18" charset="0"/>
              </a:rPr>
              <a:t>tendency other species are driven away from the area</a:t>
            </a:r>
            <a:r>
              <a:rPr lang="en-US" altLang="en-US" sz="2000" b="1" dirty="0">
                <a:latin typeface="Times New Roman" panose="02020603050405020304" pitchFamily="18" charset="0"/>
                <a:cs typeface="Times New Roman" panose="02020603050405020304" pitchFamily="18" charset="0"/>
              </a:rPr>
              <a:t>.</a:t>
            </a:r>
          </a:p>
          <a:p>
            <a:pPr marL="609600" indent="-609600">
              <a:lnSpc>
                <a:spcPct val="80000"/>
              </a:lnSpc>
              <a:buNone/>
            </a:pPr>
            <a:endParaRPr lang="en-US" altLang="en-US" sz="2000" b="1" dirty="0">
              <a:solidFill>
                <a:srgbClr val="0070C0"/>
              </a:solidFill>
              <a:latin typeface="Times New Roman" panose="02020603050405020304" pitchFamily="18" charset="0"/>
              <a:cs typeface="Times New Roman" panose="02020603050405020304" pitchFamily="18" charset="0"/>
            </a:endParaRPr>
          </a:p>
          <a:p>
            <a:pPr marL="609600" indent="-609600">
              <a:lnSpc>
                <a:spcPct val="80000"/>
              </a:lnSpc>
              <a:buNone/>
            </a:pPr>
            <a:r>
              <a:rPr lang="en-US" altLang="en-US" sz="2000" b="1" dirty="0">
                <a:solidFill>
                  <a:srgbClr val="0070C0"/>
                </a:solidFill>
                <a:latin typeface="Times New Roman" panose="02020603050405020304" pitchFamily="18" charset="0"/>
                <a:cs typeface="Times New Roman" panose="02020603050405020304" pitchFamily="18" charset="0"/>
              </a:rPr>
              <a:t>4. Over Exploitation</a:t>
            </a:r>
          </a:p>
          <a:p>
            <a:pPr marL="609600" indent="-609600">
              <a:lnSpc>
                <a:spcPct val="80000"/>
              </a:lnSpc>
              <a:buNone/>
            </a:pPr>
            <a:r>
              <a:rPr lang="en-US" altLang="en-US" sz="2000" dirty="0">
                <a:latin typeface="Times New Roman" panose="02020603050405020304" pitchFamily="18" charset="0"/>
                <a:cs typeface="Times New Roman" panose="02020603050405020304" pitchFamily="18" charset="0"/>
              </a:rPr>
              <a:t>Due to overexploitation of natural resources some time many species </a:t>
            </a:r>
          </a:p>
          <a:p>
            <a:pPr marL="609600" indent="-609600">
              <a:lnSpc>
                <a:spcPct val="80000"/>
              </a:lnSpc>
              <a:buNone/>
            </a:pPr>
            <a:r>
              <a:rPr lang="en-US" altLang="en-US" sz="2000" dirty="0">
                <a:latin typeface="Times New Roman" panose="02020603050405020304" pitchFamily="18" charset="0"/>
                <a:cs typeface="Times New Roman" panose="02020603050405020304" pitchFamily="18" charset="0"/>
              </a:rPr>
              <a:t>become endangered  and vulnerable which may extinct in near future.</a:t>
            </a:r>
          </a:p>
          <a:p>
            <a:pPr marL="609600" indent="-609600">
              <a:lnSpc>
                <a:spcPct val="80000"/>
              </a:lnSpc>
              <a:buNone/>
            </a:pPr>
            <a:endParaRPr lang="en-US" altLang="en-US" sz="2000" b="1" dirty="0">
              <a:latin typeface="Times New Roman" panose="02020603050405020304" pitchFamily="18" charset="0"/>
              <a:cs typeface="Times New Roman" panose="02020603050405020304" pitchFamily="18" charset="0"/>
            </a:endParaRPr>
          </a:p>
          <a:p>
            <a:pPr marL="609600" indent="-609600">
              <a:lnSpc>
                <a:spcPct val="80000"/>
              </a:lnSpc>
              <a:buNone/>
            </a:pPr>
            <a:r>
              <a:rPr lang="en-US" altLang="en-US" sz="2000" b="1" dirty="0">
                <a:latin typeface="Times New Roman" panose="02020603050405020304" pitchFamily="18" charset="0"/>
                <a:cs typeface="Times New Roman" panose="02020603050405020304" pitchFamily="18" charset="0"/>
              </a:rPr>
              <a:t>5</a:t>
            </a:r>
            <a:r>
              <a:rPr lang="en-US" altLang="en-US" sz="2000" b="1" dirty="0">
                <a:solidFill>
                  <a:srgbClr val="0070C0"/>
                </a:solidFill>
                <a:latin typeface="Times New Roman" panose="02020603050405020304" pitchFamily="18" charset="0"/>
                <a:cs typeface="Times New Roman" panose="02020603050405020304" pitchFamily="18" charset="0"/>
              </a:rPr>
              <a:t>. Intensive Agriculture</a:t>
            </a:r>
          </a:p>
          <a:p>
            <a:pPr>
              <a:lnSpc>
                <a:spcPct val="80000"/>
              </a:lnSpc>
              <a:buFont typeface="Wingdings" panose="05000000000000000000" pitchFamily="2" charset="2"/>
              <a:buChar char="ü"/>
            </a:pPr>
            <a:r>
              <a:rPr lang="en-US" altLang="en-US" sz="2000" b="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Grassland , forest and wetland are destroyed to make way for  </a:t>
            </a:r>
          </a:p>
          <a:p>
            <a:pPr marL="609600" indent="-609600">
              <a:lnSpc>
                <a:spcPct val="80000"/>
              </a:lnSpc>
              <a:buNone/>
            </a:pPr>
            <a:r>
              <a:rPr lang="en-US" altLang="en-US" sz="2000" dirty="0">
                <a:latin typeface="Times New Roman" panose="02020603050405020304" pitchFamily="18" charset="0"/>
                <a:cs typeface="Times New Roman" panose="02020603050405020304" pitchFamily="18" charset="0"/>
              </a:rPr>
              <a:t>cultivation of land. </a:t>
            </a:r>
          </a:p>
          <a:p>
            <a:pPr marL="609600" indent="-609600">
              <a:lnSpc>
                <a:spcPct val="80000"/>
              </a:lnSpc>
              <a:buNone/>
            </a:pPr>
            <a:endParaRPr lang="en-US" altLang="en-US" sz="2000" dirty="0">
              <a:latin typeface="Times New Roman" panose="02020603050405020304" pitchFamily="18" charset="0"/>
              <a:cs typeface="Times New Roman" panose="02020603050405020304" pitchFamily="18" charset="0"/>
            </a:endParaRPr>
          </a:p>
          <a:p>
            <a:pPr>
              <a:lnSpc>
                <a:spcPct val="80000"/>
              </a:lnSpc>
              <a:buFont typeface="Wingdings" panose="05000000000000000000" pitchFamily="2" charset="2"/>
              <a:buChar char="ü"/>
            </a:pPr>
            <a:r>
              <a:rPr lang="en-US" altLang="en-US" sz="2000" dirty="0">
                <a:latin typeface="Times New Roman" panose="02020603050405020304" pitchFamily="18" charset="0"/>
                <a:cs typeface="Times New Roman" panose="02020603050405020304" pitchFamily="18" charset="0"/>
              </a:rPr>
              <a:t>Destruction of biodiversity mainly caused by </a:t>
            </a:r>
          </a:p>
          <a:p>
            <a:pPr marL="609600" indent="-609600">
              <a:lnSpc>
                <a:spcPct val="80000"/>
              </a:lnSpc>
              <a:buNone/>
            </a:pPr>
            <a:r>
              <a:rPr lang="en-US" altLang="en-US" sz="2000" dirty="0">
                <a:latin typeface="Times New Roman" panose="02020603050405020304" pitchFamily="18" charset="0"/>
                <a:cs typeface="Times New Roman" panose="02020603050405020304" pitchFamily="18" charset="0"/>
              </a:rPr>
              <a:t>excessive use of chemical fertilizer and pesticides.</a:t>
            </a:r>
          </a:p>
          <a:p>
            <a:pPr marL="609600" indent="-609600">
              <a:lnSpc>
                <a:spcPct val="80000"/>
              </a:lnSpc>
              <a:buNone/>
            </a:pPr>
            <a:endParaRPr lang="en-US" altLang="en-US" sz="2000" dirty="0">
              <a:latin typeface="Times New Roman" panose="02020603050405020304" pitchFamily="18" charset="0"/>
              <a:cs typeface="Times New Roman" panose="02020603050405020304" pitchFamily="18" charset="0"/>
            </a:endParaRPr>
          </a:p>
          <a:p>
            <a:pPr>
              <a:lnSpc>
                <a:spcPct val="80000"/>
              </a:lnSpc>
              <a:buFont typeface="Wingdings" panose="05000000000000000000" pitchFamily="2" charset="2"/>
              <a:buChar char="ü"/>
            </a:pPr>
            <a:r>
              <a:rPr lang="en-US" altLang="en-US" sz="2000" dirty="0">
                <a:latin typeface="Times New Roman" panose="02020603050405020304" pitchFamily="18" charset="0"/>
                <a:cs typeface="Times New Roman" panose="02020603050405020304" pitchFamily="18" charset="0"/>
              </a:rPr>
              <a:t>Application of Hybrid varieties of plant which are genetically  modified  </a:t>
            </a:r>
          </a:p>
          <a:p>
            <a:pPr marL="609600" indent="-609600">
              <a:lnSpc>
                <a:spcPct val="80000"/>
              </a:lnSpc>
              <a:buNone/>
            </a:pPr>
            <a:r>
              <a:rPr lang="en-US" altLang="en-US" sz="2000" dirty="0">
                <a:latin typeface="Times New Roman" panose="02020603050405020304" pitchFamily="18" charset="0"/>
                <a:cs typeface="Times New Roman" panose="02020603050405020304" pitchFamily="18" charset="0"/>
              </a:rPr>
              <a:t>that resulted loss of traditional varieties.</a:t>
            </a:r>
          </a:p>
          <a:p>
            <a:pPr marL="609600" indent="-609600">
              <a:buNone/>
            </a:pPr>
            <a:endParaRPr lang="en-US" alt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7115715" y="309716"/>
            <a:ext cx="4893774" cy="1952011"/>
          </a:xfrm>
          <a:prstGeom prst="rect">
            <a:avLst/>
          </a:prstGeom>
        </p:spPr>
      </p:pic>
      <p:pic>
        <p:nvPicPr>
          <p:cNvPr id="5" name="Picture 4"/>
          <p:cNvPicPr>
            <a:picLocks noChangeAspect="1"/>
          </p:cNvPicPr>
          <p:nvPr/>
        </p:nvPicPr>
        <p:blipFill>
          <a:blip r:embed="rId3"/>
          <a:stretch>
            <a:fillRect/>
          </a:stretch>
        </p:blipFill>
        <p:spPr>
          <a:xfrm>
            <a:off x="8028047" y="2816942"/>
            <a:ext cx="3892606" cy="2580967"/>
          </a:xfrm>
          <a:prstGeom prst="rect">
            <a:avLst/>
          </a:prstGeom>
        </p:spPr>
      </p:pic>
    </p:spTree>
    <p:extLst>
      <p:ext uri="{BB962C8B-B14F-4D97-AF65-F5344CB8AC3E}">
        <p14:creationId xmlns:p14="http://schemas.microsoft.com/office/powerpoint/2010/main" val="1663401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4294967295"/>
          </p:nvPr>
        </p:nvSpPr>
        <p:spPr>
          <a:xfrm>
            <a:off x="0" y="228600"/>
            <a:ext cx="8214852" cy="6477000"/>
          </a:xfrm>
        </p:spPr>
        <p:txBody>
          <a:bodyPr>
            <a:normAutofit/>
          </a:bodyPr>
          <a:lstStyle/>
          <a:p>
            <a:pPr eaLnBrk="1" hangingPunct="1">
              <a:lnSpc>
                <a:spcPct val="80000"/>
              </a:lnSpc>
              <a:buFontTx/>
              <a:buNone/>
            </a:pPr>
            <a:r>
              <a:rPr lang="en-US" altLang="en-US" sz="2400" dirty="0">
                <a:solidFill>
                  <a:srgbClr val="008000"/>
                </a:solidFill>
                <a:latin typeface="Times New Roman" panose="02020603050405020304" pitchFamily="18" charset="0"/>
                <a:cs typeface="Times New Roman" panose="02020603050405020304" pitchFamily="18" charset="0"/>
              </a:rPr>
              <a:t>6</a:t>
            </a:r>
            <a:r>
              <a:rPr lang="en-US" altLang="en-US" sz="2400" b="1" dirty="0">
                <a:solidFill>
                  <a:srgbClr val="008000"/>
                </a:solidFill>
                <a:latin typeface="Times New Roman" panose="02020603050405020304" pitchFamily="18" charset="0"/>
                <a:cs typeface="Times New Roman" panose="02020603050405020304" pitchFamily="18" charset="0"/>
              </a:rPr>
              <a:t>. Poaching</a:t>
            </a:r>
          </a:p>
          <a:p>
            <a:pPr eaLnBrk="1" hangingPunct="1">
              <a:lnSpc>
                <a:spcPct val="80000"/>
              </a:lnSpc>
              <a:buFontTx/>
              <a:buNone/>
            </a:pPr>
            <a:endParaRPr lang="en-US" altLang="en-US" sz="2400" dirty="0">
              <a:latin typeface="Times New Roman" panose="02020603050405020304" pitchFamily="18" charset="0"/>
              <a:cs typeface="Times New Roman" panose="02020603050405020304" pitchFamily="18" charset="0"/>
            </a:endParaRPr>
          </a:p>
          <a:p>
            <a:pPr algn="just" eaLnBrk="1" hangingPunct="1">
              <a:lnSpc>
                <a:spcPct val="80000"/>
              </a:lnSpc>
              <a:buFontTx/>
              <a:buNone/>
            </a:pPr>
            <a:r>
              <a:rPr lang="en-US" altLang="en-US" sz="2400" dirty="0">
                <a:latin typeface="Times New Roman" panose="02020603050405020304" pitchFamily="18" charset="0"/>
                <a:cs typeface="Times New Roman" panose="02020603050405020304" pitchFamily="18" charset="0"/>
              </a:rPr>
              <a:t>Trade pay large amount of money to poacher  and  smuggler.</a:t>
            </a:r>
          </a:p>
          <a:p>
            <a:pPr algn="just" eaLnBrk="1" hangingPunct="1">
              <a:lnSpc>
                <a:spcPct val="80000"/>
              </a:lnSpc>
              <a:buFontTx/>
              <a:buNone/>
            </a:pPr>
            <a:r>
              <a:rPr lang="en-US" altLang="en-US" sz="2400" dirty="0">
                <a:latin typeface="Times New Roman" panose="02020603050405020304" pitchFamily="18" charset="0"/>
                <a:cs typeface="Times New Roman" panose="02020603050405020304" pitchFamily="18" charset="0"/>
              </a:rPr>
              <a:t>Trade for  live specimen , furs, hides, skin.</a:t>
            </a:r>
          </a:p>
          <a:p>
            <a:pPr algn="just" eaLnBrk="1" hangingPunct="1">
              <a:lnSpc>
                <a:spcPct val="80000"/>
              </a:lnSpc>
              <a:buFontTx/>
              <a:buNone/>
            </a:pPr>
            <a:endParaRPr lang="en-US" altLang="en-US" sz="2400" dirty="0">
              <a:latin typeface="Times New Roman" panose="02020603050405020304" pitchFamily="18" charset="0"/>
              <a:cs typeface="Times New Roman" panose="02020603050405020304" pitchFamily="18" charset="0"/>
            </a:endParaRPr>
          </a:p>
          <a:p>
            <a:pPr algn="just" eaLnBrk="1" hangingPunct="1">
              <a:lnSpc>
                <a:spcPct val="80000"/>
              </a:lnSpc>
              <a:buFontTx/>
              <a:buNone/>
            </a:pPr>
            <a:r>
              <a:rPr lang="en-US" altLang="en-US" sz="2400" dirty="0">
                <a:latin typeface="Times New Roman" panose="02020603050405020304" pitchFamily="18" charset="0"/>
                <a:cs typeface="Times New Roman" panose="02020603050405020304" pitchFamily="18" charset="0"/>
              </a:rPr>
              <a:t>Although strict law have been made  yet these product are </a:t>
            </a:r>
          </a:p>
          <a:p>
            <a:pPr algn="just" eaLnBrk="1" hangingPunct="1">
              <a:lnSpc>
                <a:spcPct val="80000"/>
              </a:lnSpc>
              <a:buFontTx/>
              <a:buNone/>
            </a:pPr>
            <a:r>
              <a:rPr lang="en-US" altLang="en-US" sz="2400" dirty="0">
                <a:latin typeface="Times New Roman" panose="02020603050405020304" pitchFamily="18" charset="0"/>
                <a:cs typeface="Times New Roman" panose="02020603050405020304" pitchFamily="18" charset="0"/>
              </a:rPr>
              <a:t>widely traded.</a:t>
            </a:r>
          </a:p>
          <a:p>
            <a:pPr eaLnBrk="1" hangingPunct="1">
              <a:lnSpc>
                <a:spcPct val="80000"/>
              </a:lnSpc>
            </a:pPr>
            <a:endParaRPr lang="en-US" altLang="en-US" sz="2400" dirty="0">
              <a:latin typeface="Times New Roman" panose="02020603050405020304" pitchFamily="18" charset="0"/>
              <a:cs typeface="Times New Roman" panose="02020603050405020304" pitchFamily="18" charset="0"/>
            </a:endParaRPr>
          </a:p>
          <a:p>
            <a:pPr eaLnBrk="1" hangingPunct="1">
              <a:lnSpc>
                <a:spcPct val="80000"/>
              </a:lnSpc>
              <a:buFontTx/>
              <a:buNone/>
            </a:pPr>
            <a:r>
              <a:rPr lang="en-US" altLang="en-US" sz="2400" b="1" dirty="0">
                <a:solidFill>
                  <a:srgbClr val="008000"/>
                </a:solidFill>
                <a:latin typeface="Times New Roman" panose="02020603050405020304" pitchFamily="18" charset="0"/>
                <a:cs typeface="Times New Roman" panose="02020603050405020304" pitchFamily="18" charset="0"/>
              </a:rPr>
              <a:t>Extinction of Species </a:t>
            </a:r>
          </a:p>
          <a:p>
            <a:pPr eaLnBrk="1" hangingPunct="1">
              <a:lnSpc>
                <a:spcPct val="80000"/>
              </a:lnSpc>
              <a:buFontTx/>
              <a:buNone/>
            </a:pPr>
            <a:endParaRPr lang="en-US" altLang="en-US" sz="2400" dirty="0">
              <a:latin typeface="Times New Roman" panose="02020603050405020304" pitchFamily="18" charset="0"/>
              <a:cs typeface="Times New Roman" panose="02020603050405020304" pitchFamily="18" charset="0"/>
            </a:endParaRPr>
          </a:p>
          <a:p>
            <a:pPr eaLnBrk="1" hangingPunct="1">
              <a:lnSpc>
                <a:spcPct val="80000"/>
              </a:lnSpc>
              <a:buFontTx/>
              <a:buNone/>
            </a:pPr>
            <a:r>
              <a:rPr lang="en-US" altLang="en-US" sz="2400" dirty="0">
                <a:latin typeface="Times New Roman" panose="02020603050405020304" pitchFamily="18" charset="0"/>
                <a:cs typeface="Times New Roman" panose="02020603050405020304" pitchFamily="18" charset="0"/>
              </a:rPr>
              <a:t>Extinction mean total elimination or dying out of species from earth.</a:t>
            </a:r>
          </a:p>
          <a:p>
            <a:pPr eaLnBrk="1" hangingPunct="1">
              <a:lnSpc>
                <a:spcPct val="80000"/>
              </a:lnSpc>
              <a:buFontTx/>
              <a:buNone/>
            </a:pPr>
            <a:endParaRPr lang="en-US" altLang="en-US" sz="2400" dirty="0">
              <a:latin typeface="Times New Roman" panose="02020603050405020304" pitchFamily="18" charset="0"/>
              <a:cs typeface="Times New Roman" panose="02020603050405020304" pitchFamily="18" charset="0"/>
            </a:endParaRPr>
          </a:p>
          <a:p>
            <a:pPr eaLnBrk="1" hangingPunct="1">
              <a:lnSpc>
                <a:spcPct val="80000"/>
              </a:lnSpc>
              <a:buFontTx/>
              <a:buNone/>
            </a:pPr>
            <a:r>
              <a:rPr lang="en-US" altLang="en-US" sz="2400" b="1" dirty="0">
                <a:solidFill>
                  <a:srgbClr val="008000"/>
                </a:solidFill>
                <a:latin typeface="Times New Roman" panose="02020603050405020304" pitchFamily="18" charset="0"/>
                <a:cs typeface="Times New Roman" panose="02020603050405020304" pitchFamily="18" charset="0"/>
              </a:rPr>
              <a:t>7. Increasing monoculture</a:t>
            </a:r>
          </a:p>
          <a:p>
            <a:pPr eaLnBrk="1" hangingPunct="1">
              <a:lnSpc>
                <a:spcPct val="80000"/>
              </a:lnSpc>
              <a:buFontTx/>
              <a:buNone/>
            </a:pPr>
            <a:r>
              <a:rPr lang="en-US" altLang="en-US" sz="2400" dirty="0">
                <a:latin typeface="Times New Roman" panose="02020603050405020304" pitchFamily="18" charset="0"/>
                <a:cs typeface="Times New Roman" panose="02020603050405020304" pitchFamily="18" charset="0"/>
              </a:rPr>
              <a:t>Growing only one kind of crop also lead to extinction of various species. </a:t>
            </a:r>
          </a:p>
          <a:p>
            <a:pPr eaLnBrk="1" hangingPunct="1">
              <a:lnSpc>
                <a:spcPct val="80000"/>
              </a:lnSpc>
              <a:buFontTx/>
              <a:buNone/>
            </a:pPr>
            <a:r>
              <a:rPr lang="en-US" altLang="en-US" sz="2400" dirty="0">
                <a:latin typeface="Times New Roman" panose="02020603050405020304" pitchFamily="18" charset="0"/>
                <a:cs typeface="Times New Roman" panose="02020603050405020304" pitchFamily="18" charset="0"/>
              </a:rPr>
              <a:t>Instead of practicing monoculture we should promote mixed farming, intercropping, crop rotation, mixed cropping.</a:t>
            </a:r>
          </a:p>
          <a:p>
            <a:pPr eaLnBrk="1" hangingPunct="1">
              <a:lnSpc>
                <a:spcPct val="80000"/>
              </a:lnSpc>
              <a:buFontTx/>
              <a:buNone/>
            </a:pPr>
            <a:endParaRPr lang="en-US" altLang="en-US" sz="2400" dirty="0">
              <a:latin typeface="Times New Roman" panose="02020603050405020304" pitchFamily="18" charset="0"/>
              <a:cs typeface="Times New Roman" panose="02020603050405020304" pitchFamily="18" charset="0"/>
            </a:endParaRPr>
          </a:p>
          <a:p>
            <a:pPr eaLnBrk="1" hangingPunct="1">
              <a:lnSpc>
                <a:spcPct val="80000"/>
              </a:lnSpc>
              <a:buFontTx/>
              <a:buNone/>
            </a:pPr>
            <a:endParaRPr lang="en-US" altLang="en-US" sz="2400" dirty="0">
              <a:latin typeface="Times New Roman" panose="02020603050405020304" pitchFamily="18" charset="0"/>
              <a:cs typeface="Times New Roman" panose="02020603050405020304" pitchFamily="18" charset="0"/>
            </a:endParaRPr>
          </a:p>
          <a:p>
            <a:pPr eaLnBrk="1" hangingPunct="1">
              <a:lnSpc>
                <a:spcPct val="80000"/>
              </a:lnSpc>
              <a:buFontTx/>
              <a:buNone/>
            </a:pPr>
            <a:endParaRPr lang="en-US" altLang="en-US" sz="2400" dirty="0">
              <a:latin typeface="Times New Roman" panose="02020603050405020304" pitchFamily="18" charset="0"/>
              <a:cs typeface="Times New Roman" panose="02020603050405020304" pitchFamily="18" charset="0"/>
            </a:endParaRPr>
          </a:p>
          <a:p>
            <a:pPr eaLnBrk="1" hangingPunct="1">
              <a:lnSpc>
                <a:spcPct val="80000"/>
              </a:lnSpc>
            </a:pPr>
            <a:endParaRPr lang="en-US" alt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7579924" y="604684"/>
            <a:ext cx="4612076" cy="3097161"/>
          </a:xfrm>
          <a:prstGeom prst="rect">
            <a:avLst/>
          </a:prstGeom>
        </p:spPr>
      </p:pic>
      <p:pic>
        <p:nvPicPr>
          <p:cNvPr id="5" name="Picture 4"/>
          <p:cNvPicPr>
            <a:picLocks noChangeAspect="1"/>
          </p:cNvPicPr>
          <p:nvPr/>
        </p:nvPicPr>
        <p:blipFill>
          <a:blip r:embed="rId3"/>
          <a:stretch>
            <a:fillRect/>
          </a:stretch>
        </p:blipFill>
        <p:spPr>
          <a:xfrm>
            <a:off x="8013290" y="3701845"/>
            <a:ext cx="4178710" cy="2959511"/>
          </a:xfrm>
          <a:prstGeom prst="rect">
            <a:avLst/>
          </a:prstGeom>
        </p:spPr>
      </p:pic>
    </p:spTree>
    <p:extLst>
      <p:ext uri="{BB962C8B-B14F-4D97-AF65-F5344CB8AC3E}">
        <p14:creationId xmlns:p14="http://schemas.microsoft.com/office/powerpoint/2010/main" val="3789748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body" idx="4294967295"/>
          </p:nvPr>
        </p:nvSpPr>
        <p:spPr>
          <a:xfrm>
            <a:off x="211393" y="412955"/>
            <a:ext cx="7561007" cy="6126163"/>
          </a:xfrm>
        </p:spPr>
        <p:txBody>
          <a:bodyPr rtlCol="0">
            <a:normAutofit/>
          </a:bodyPr>
          <a:lstStyle/>
          <a:p>
            <a:pPr>
              <a:lnSpc>
                <a:spcPct val="90000"/>
              </a:lnSpc>
              <a:buNone/>
              <a:defRPr/>
            </a:pPr>
            <a:endParaRPr lang="en-US" sz="2400" b="1" dirty="0">
              <a:latin typeface="Times New Roman" panose="02020603050405020304" pitchFamily="18" charset="0"/>
              <a:cs typeface="Times New Roman" panose="02020603050405020304" pitchFamily="18" charset="0"/>
            </a:endParaRPr>
          </a:p>
          <a:p>
            <a:pPr>
              <a:lnSpc>
                <a:spcPct val="90000"/>
              </a:lnSpc>
              <a:buNone/>
              <a:defRPr/>
            </a:pPr>
            <a:r>
              <a:rPr lang="en-US" sz="2400" b="1" dirty="0">
                <a:solidFill>
                  <a:srgbClr val="008000"/>
                </a:solidFill>
                <a:latin typeface="Times New Roman" panose="02020603050405020304" pitchFamily="18" charset="0"/>
                <a:cs typeface="Times New Roman" panose="02020603050405020304" pitchFamily="18" charset="0"/>
              </a:rPr>
              <a:t>8. Introduction of exotic or foreign species</a:t>
            </a:r>
            <a:r>
              <a:rPr lang="en-US" sz="2400" b="1" dirty="0">
                <a:latin typeface="Times New Roman" panose="02020603050405020304" pitchFamily="18" charset="0"/>
                <a:cs typeface="Times New Roman" panose="02020603050405020304" pitchFamily="18" charset="0"/>
              </a:rPr>
              <a:t> </a:t>
            </a:r>
          </a:p>
          <a:p>
            <a:pPr>
              <a:lnSpc>
                <a:spcPct val="90000"/>
              </a:lnSpc>
              <a:buNone/>
              <a:defRPr/>
            </a:pPr>
            <a:r>
              <a:rPr lang="en-US" sz="2400" dirty="0">
                <a:latin typeface="Times New Roman" panose="02020603050405020304" pitchFamily="18" charset="0"/>
                <a:cs typeface="Times New Roman" panose="02020603050405020304" pitchFamily="18" charset="0"/>
              </a:rPr>
              <a:t>Sometimes foreign or alien species are introduced on land </a:t>
            </a:r>
          </a:p>
          <a:p>
            <a:pPr>
              <a:lnSpc>
                <a:spcPct val="90000"/>
              </a:lnSpc>
              <a:buNone/>
              <a:defRPr/>
            </a:pPr>
            <a:r>
              <a:rPr lang="en-US" sz="2400" dirty="0">
                <a:latin typeface="Times New Roman" panose="02020603050405020304" pitchFamily="18" charset="0"/>
                <a:cs typeface="Times New Roman" panose="02020603050405020304" pitchFamily="18" charset="0"/>
              </a:rPr>
              <a:t>for  economic gain. </a:t>
            </a:r>
          </a:p>
          <a:p>
            <a:pPr>
              <a:lnSpc>
                <a:spcPct val="90000"/>
              </a:lnSpc>
              <a:buNone/>
              <a:defRPr/>
            </a:pPr>
            <a:r>
              <a:rPr lang="en-US" sz="2400" dirty="0">
                <a:latin typeface="Times New Roman" panose="02020603050405020304" pitchFamily="18" charset="0"/>
                <a:cs typeface="Times New Roman" panose="02020603050405020304" pitchFamily="18" charset="0"/>
              </a:rPr>
              <a:t>They gain ground and drive away  the local species.</a:t>
            </a:r>
          </a:p>
          <a:p>
            <a:pPr>
              <a:lnSpc>
                <a:spcPct val="90000"/>
              </a:lnSpc>
              <a:buNone/>
              <a:defRPr/>
            </a:pPr>
            <a:endParaRPr lang="en-US" sz="2400" b="1" dirty="0">
              <a:latin typeface="Times New Roman" panose="02020603050405020304" pitchFamily="18" charset="0"/>
              <a:cs typeface="Times New Roman" panose="02020603050405020304" pitchFamily="18" charset="0"/>
            </a:endParaRPr>
          </a:p>
          <a:p>
            <a:pPr marL="609600" indent="-609600">
              <a:lnSpc>
                <a:spcPct val="90000"/>
              </a:lnSpc>
              <a:buNone/>
              <a:defRPr/>
            </a:pPr>
            <a:r>
              <a:rPr lang="en-US" sz="2400" b="1" dirty="0">
                <a:solidFill>
                  <a:srgbClr val="008000"/>
                </a:solidFill>
                <a:latin typeface="Times New Roman" panose="02020603050405020304" pitchFamily="18" charset="0"/>
                <a:cs typeface="Times New Roman" panose="02020603050405020304" pitchFamily="18" charset="0"/>
              </a:rPr>
              <a:t>9. Pollution</a:t>
            </a:r>
          </a:p>
          <a:p>
            <a:pPr marL="609600" indent="-609600">
              <a:lnSpc>
                <a:spcPct val="90000"/>
              </a:lnSpc>
              <a:buNone/>
              <a:defRPr/>
            </a:pPr>
            <a:r>
              <a:rPr lang="en-US" sz="2400" dirty="0">
                <a:latin typeface="Times New Roman" panose="02020603050405020304" pitchFamily="18" charset="0"/>
                <a:cs typeface="Times New Roman" panose="02020603050405020304" pitchFamily="18" charset="0"/>
              </a:rPr>
              <a:t>Excessive use of pesticides pollute the  water which </a:t>
            </a:r>
          </a:p>
          <a:p>
            <a:pPr marL="609600" indent="-609600">
              <a:lnSpc>
                <a:spcPct val="90000"/>
              </a:lnSpc>
              <a:buNone/>
              <a:defRPr/>
            </a:pPr>
            <a:r>
              <a:rPr lang="en-US" sz="2400" dirty="0">
                <a:latin typeface="Times New Roman" panose="02020603050405020304" pitchFamily="18" charset="0"/>
                <a:cs typeface="Times New Roman" panose="02020603050405020304" pitchFamily="18" charset="0"/>
              </a:rPr>
              <a:t>prove harmful to certain species. </a:t>
            </a:r>
          </a:p>
          <a:p>
            <a:pPr marL="609600" indent="-609600">
              <a:lnSpc>
                <a:spcPct val="90000"/>
              </a:lnSpc>
              <a:buNone/>
              <a:defRPr/>
            </a:pPr>
            <a:r>
              <a:rPr lang="en-US" sz="2400" dirty="0">
                <a:latin typeface="Times New Roman" panose="02020603050405020304" pitchFamily="18" charset="0"/>
                <a:cs typeface="Times New Roman" panose="02020603050405020304" pitchFamily="18" charset="0"/>
              </a:rPr>
              <a:t>Runoff fertilizer may lead to Eutrophication.</a:t>
            </a:r>
          </a:p>
          <a:p>
            <a:pPr marL="609600" indent="-609600">
              <a:lnSpc>
                <a:spcPct val="90000"/>
              </a:lnSpc>
              <a:defRPr/>
            </a:pPr>
            <a:endParaRPr lang="en-US" sz="2400" dirty="0">
              <a:latin typeface="Times New Roman" panose="02020603050405020304" pitchFamily="18" charset="0"/>
              <a:cs typeface="Times New Roman" panose="02020603050405020304" pitchFamily="18" charset="0"/>
            </a:endParaRPr>
          </a:p>
          <a:p>
            <a:pPr marL="609600" indent="-609600">
              <a:lnSpc>
                <a:spcPct val="90000"/>
              </a:lnSpc>
              <a:buNone/>
              <a:defRPr/>
            </a:pPr>
            <a:r>
              <a:rPr lang="en-US" sz="2400" b="1" dirty="0">
                <a:latin typeface="Times New Roman" panose="02020603050405020304" pitchFamily="18" charset="0"/>
                <a:cs typeface="Times New Roman" panose="02020603050405020304" pitchFamily="18" charset="0"/>
              </a:rPr>
              <a:t>- Air pollution</a:t>
            </a:r>
          </a:p>
          <a:p>
            <a:pPr>
              <a:lnSpc>
                <a:spcPct val="90000"/>
              </a:lnSpc>
              <a:buFontTx/>
              <a:buChar char="-"/>
              <a:defRPr/>
            </a:pPr>
            <a:r>
              <a:rPr lang="en-US" sz="2400" b="1" dirty="0">
                <a:latin typeface="Times New Roman" panose="02020603050405020304" pitchFamily="18" charset="0"/>
                <a:cs typeface="Times New Roman" panose="02020603050405020304" pitchFamily="18" charset="0"/>
              </a:rPr>
              <a:t>Soil Pollution </a:t>
            </a:r>
          </a:p>
          <a:p>
            <a:pPr>
              <a:lnSpc>
                <a:spcPct val="90000"/>
              </a:lnSpc>
              <a:buFontTx/>
              <a:buChar char="-"/>
              <a:defRPr/>
            </a:pPr>
            <a:r>
              <a:rPr lang="en-US" sz="2400" b="1" dirty="0">
                <a:latin typeface="Times New Roman" panose="02020603050405020304" pitchFamily="18" charset="0"/>
                <a:cs typeface="Times New Roman" panose="02020603050405020304" pitchFamily="18" charset="0"/>
              </a:rPr>
              <a:t> Water pollution cause</a:t>
            </a:r>
          </a:p>
          <a:p>
            <a:pPr marL="609600" indent="-609600">
              <a:lnSpc>
                <a:spcPct val="90000"/>
              </a:lnSpc>
              <a:buNone/>
              <a:defRPr/>
            </a:pPr>
            <a:r>
              <a:rPr lang="en-US" sz="2400" b="1" dirty="0">
                <a:latin typeface="Times New Roman" panose="02020603050405020304" pitchFamily="18" charset="0"/>
                <a:cs typeface="Times New Roman" panose="02020603050405020304" pitchFamily="18" charset="0"/>
              </a:rPr>
              <a:t>deleterious impact on various species of flora and fauna.</a:t>
            </a:r>
          </a:p>
          <a:p>
            <a:pPr marL="609600" indent="-609600">
              <a:lnSpc>
                <a:spcPct val="90000"/>
              </a:lnSpc>
              <a:defRPr/>
            </a:pPr>
            <a:endParaRPr lang="en-US" sz="2400" b="1" dirty="0">
              <a:latin typeface="Times New Roman" panose="02020603050405020304" pitchFamily="18" charset="0"/>
              <a:cs typeface="Times New Roman" panose="02020603050405020304" pitchFamily="18" charset="0"/>
            </a:endParaRPr>
          </a:p>
          <a:p>
            <a:pPr>
              <a:lnSpc>
                <a:spcPct val="90000"/>
              </a:lnSpc>
              <a:buNone/>
              <a:defRPr/>
            </a:pPr>
            <a:endParaRPr lang="en-US" sz="2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7375879" y="300880"/>
            <a:ext cx="4816121" cy="3607442"/>
          </a:xfrm>
          <a:prstGeom prst="rect">
            <a:avLst/>
          </a:prstGeom>
        </p:spPr>
      </p:pic>
    </p:spTree>
    <p:extLst>
      <p:ext uri="{BB962C8B-B14F-4D97-AF65-F5344CB8AC3E}">
        <p14:creationId xmlns:p14="http://schemas.microsoft.com/office/powerpoint/2010/main" val="3329621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4294967295"/>
          </p:nvPr>
        </p:nvSpPr>
        <p:spPr>
          <a:xfrm>
            <a:off x="147485" y="235975"/>
            <a:ext cx="6946490" cy="6622026"/>
          </a:xfrm>
        </p:spPr>
        <p:txBody>
          <a:bodyPr/>
          <a:lstStyle/>
          <a:p>
            <a:pPr marL="0" indent="0">
              <a:lnSpc>
                <a:spcPct val="80000"/>
              </a:lnSpc>
              <a:buNone/>
              <a:defRPr/>
            </a:pPr>
            <a:r>
              <a:rPr lang="en-US" sz="2400" b="1" dirty="0">
                <a:solidFill>
                  <a:srgbClr val="FF0000"/>
                </a:solidFill>
              </a:rPr>
              <a:t>Endangered Species</a:t>
            </a:r>
          </a:p>
          <a:p>
            <a:pPr marL="0" indent="0">
              <a:lnSpc>
                <a:spcPct val="80000"/>
              </a:lnSpc>
              <a:buNone/>
              <a:defRPr/>
            </a:pPr>
            <a:endParaRPr lang="en-US" sz="2400" b="1" dirty="0"/>
          </a:p>
          <a:p>
            <a:pPr marL="0" indent="0">
              <a:lnSpc>
                <a:spcPct val="80000"/>
              </a:lnSpc>
              <a:buNone/>
              <a:defRPr/>
            </a:pPr>
            <a:r>
              <a:rPr lang="en-US" sz="2400" b="1" dirty="0"/>
              <a:t>These are species whose number has been reduced alarmingly. Their habitat has been reduced drastically  and they are immediate danger of extinction.</a:t>
            </a:r>
          </a:p>
          <a:p>
            <a:pPr eaLnBrk="1" hangingPunct="1">
              <a:lnSpc>
                <a:spcPct val="80000"/>
              </a:lnSpc>
              <a:buFontTx/>
              <a:buNone/>
              <a:defRPr/>
            </a:pPr>
            <a:endParaRPr lang="en-US" sz="2400" b="1" dirty="0"/>
          </a:p>
          <a:p>
            <a:pPr marL="0" indent="0">
              <a:lnSpc>
                <a:spcPct val="80000"/>
              </a:lnSpc>
              <a:buNone/>
              <a:defRPr/>
            </a:pPr>
            <a:r>
              <a:rPr lang="en-US" sz="2400" b="1" dirty="0">
                <a:solidFill>
                  <a:srgbClr val="FF0000"/>
                </a:solidFill>
              </a:rPr>
              <a:t>Vulnerable Species</a:t>
            </a:r>
          </a:p>
          <a:p>
            <a:pPr marL="0" indent="0">
              <a:lnSpc>
                <a:spcPct val="80000"/>
              </a:lnSpc>
              <a:buNone/>
              <a:defRPr/>
            </a:pPr>
            <a:endParaRPr lang="en-US" sz="2400" b="1" dirty="0"/>
          </a:p>
          <a:p>
            <a:pPr marL="0" indent="0">
              <a:lnSpc>
                <a:spcPct val="80000"/>
              </a:lnSpc>
              <a:buNone/>
              <a:defRPr/>
            </a:pPr>
            <a:r>
              <a:rPr lang="en-US" sz="2400" b="1" dirty="0"/>
              <a:t>These are the species that are under  constant threat  and may become endangered if the same condition persist.</a:t>
            </a:r>
          </a:p>
          <a:p>
            <a:pPr eaLnBrk="1" hangingPunct="1">
              <a:lnSpc>
                <a:spcPct val="80000"/>
              </a:lnSpc>
              <a:buFont typeface="Arial" charset="0"/>
              <a:buChar char="•"/>
              <a:defRPr/>
            </a:pPr>
            <a:endParaRPr lang="en-US" sz="2400" b="1" dirty="0"/>
          </a:p>
          <a:p>
            <a:pPr marL="0" indent="0">
              <a:lnSpc>
                <a:spcPct val="80000"/>
              </a:lnSpc>
              <a:buNone/>
              <a:defRPr/>
            </a:pPr>
            <a:r>
              <a:rPr lang="en-US" sz="2400" b="1" dirty="0">
                <a:solidFill>
                  <a:srgbClr val="FF0000"/>
                </a:solidFill>
              </a:rPr>
              <a:t>Rare Species</a:t>
            </a:r>
          </a:p>
          <a:p>
            <a:pPr marL="0" indent="0">
              <a:lnSpc>
                <a:spcPct val="80000"/>
              </a:lnSpc>
              <a:buNone/>
              <a:defRPr/>
            </a:pPr>
            <a:r>
              <a:rPr lang="en-US" sz="2400" b="1" dirty="0">
                <a:solidFill>
                  <a:srgbClr val="FF0000"/>
                </a:solidFill>
              </a:rPr>
              <a:t> </a:t>
            </a:r>
          </a:p>
          <a:p>
            <a:pPr marL="0" indent="0">
              <a:lnSpc>
                <a:spcPct val="80000"/>
              </a:lnSpc>
              <a:buNone/>
              <a:defRPr/>
            </a:pPr>
            <a:r>
              <a:rPr lang="en-US" sz="2400" b="1" dirty="0"/>
              <a:t>These are the species which are at risk of danger but these are not endanger species. Rare species are not endangered. They may scattered thinly over an extensive range.</a:t>
            </a:r>
          </a:p>
        </p:txBody>
      </p:sp>
      <p:pic>
        <p:nvPicPr>
          <p:cNvPr id="2" name="Picture 1"/>
          <p:cNvPicPr>
            <a:picLocks noChangeAspect="1"/>
          </p:cNvPicPr>
          <p:nvPr/>
        </p:nvPicPr>
        <p:blipFill>
          <a:blip r:embed="rId2"/>
          <a:stretch>
            <a:fillRect/>
          </a:stretch>
        </p:blipFill>
        <p:spPr>
          <a:xfrm>
            <a:off x="7093975" y="235975"/>
            <a:ext cx="4534385" cy="3017427"/>
          </a:xfrm>
          <a:prstGeom prst="rect">
            <a:avLst/>
          </a:prstGeom>
        </p:spPr>
      </p:pic>
      <p:pic>
        <p:nvPicPr>
          <p:cNvPr id="4" name="Picture 3"/>
          <p:cNvPicPr>
            <a:picLocks noChangeAspect="1"/>
          </p:cNvPicPr>
          <p:nvPr/>
        </p:nvPicPr>
        <p:blipFill>
          <a:blip r:embed="rId3"/>
          <a:stretch>
            <a:fillRect/>
          </a:stretch>
        </p:blipFill>
        <p:spPr>
          <a:xfrm>
            <a:off x="7197485" y="3923071"/>
            <a:ext cx="4809481" cy="2450691"/>
          </a:xfrm>
          <a:prstGeom prst="rect">
            <a:avLst/>
          </a:prstGeom>
        </p:spPr>
      </p:pic>
    </p:spTree>
    <p:extLst>
      <p:ext uri="{BB962C8B-B14F-4D97-AF65-F5344CB8AC3E}">
        <p14:creationId xmlns:p14="http://schemas.microsoft.com/office/powerpoint/2010/main" val="1412042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5853" y="609600"/>
            <a:ext cx="11886147" cy="5010149"/>
          </a:xfrm>
          <a:prstGeom prst="rect">
            <a:avLst/>
          </a:prstGeom>
        </p:spPr>
      </p:pic>
    </p:spTree>
    <p:extLst>
      <p:ext uri="{BB962C8B-B14F-4D97-AF65-F5344CB8AC3E}">
        <p14:creationId xmlns:p14="http://schemas.microsoft.com/office/powerpoint/2010/main" val="3659567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875736"/>
          </a:xfrm>
        </p:spPr>
        <p:txBody>
          <a:bodyPr>
            <a:normAutofit/>
          </a:bodyPr>
          <a:lstStyle/>
          <a:p>
            <a:r>
              <a:rPr lang="en-US" sz="2400" b="1" dirty="0">
                <a:solidFill>
                  <a:srgbClr val="FF0000"/>
                </a:solidFill>
              </a:rPr>
              <a:t>BIODIVERSITY AT LOCAL LEVEL</a:t>
            </a:r>
          </a:p>
        </p:txBody>
      </p:sp>
      <p:sp>
        <p:nvSpPr>
          <p:cNvPr id="3" name="Content Placeholder 2"/>
          <p:cNvSpPr>
            <a:spLocks noGrp="1"/>
          </p:cNvSpPr>
          <p:nvPr>
            <p:ph idx="1"/>
          </p:nvPr>
        </p:nvSpPr>
        <p:spPr>
          <a:xfrm>
            <a:off x="353961" y="1150375"/>
            <a:ext cx="11228439" cy="4975790"/>
          </a:xfrm>
        </p:spPr>
        <p:txBody>
          <a:bodyPr>
            <a:normAutofit fontScale="92500" lnSpcReduction="10000"/>
          </a:bodyPr>
          <a:lstStyle/>
          <a:p>
            <a:pPr marL="0" indent="0">
              <a:buNone/>
            </a:pPr>
            <a:r>
              <a:rPr lang="en-US" sz="2400" dirty="0">
                <a:latin typeface="Times New Roman" panose="02020603050405020304" pitchFamily="18" charset="0"/>
                <a:cs typeface="Times New Roman" panose="02020603050405020304" pitchFamily="18" charset="0"/>
              </a:rPr>
              <a:t>Based on the spatial distribution the biodiversity at local level is classified as follows, </a:t>
            </a:r>
          </a:p>
          <a:p>
            <a:pPr marL="514350" indent="-514350">
              <a:buAutoNum type="arabicPeriod"/>
            </a:pPr>
            <a:r>
              <a:rPr lang="en-US" sz="2400" b="1" dirty="0">
                <a:solidFill>
                  <a:srgbClr val="0070C0"/>
                </a:solidFill>
                <a:latin typeface="Times New Roman" panose="02020603050405020304" pitchFamily="18" charset="0"/>
                <a:cs typeface="Times New Roman" panose="02020603050405020304" pitchFamily="18" charset="0"/>
              </a:rPr>
              <a:t>Point richness </a:t>
            </a:r>
          </a:p>
          <a:p>
            <a:pPr marL="0" indent="0">
              <a:buNone/>
            </a:pPr>
            <a:r>
              <a:rPr lang="en-US" sz="2400" dirty="0">
                <a:latin typeface="Times New Roman" panose="02020603050405020304" pitchFamily="18" charset="0"/>
                <a:cs typeface="Times New Roman" panose="02020603050405020304" pitchFamily="18" charset="0"/>
              </a:rPr>
              <a:t>Species found in single point in a given place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solidFill>
                  <a:srgbClr val="0070C0"/>
                </a:solidFill>
                <a:latin typeface="Times New Roman" panose="02020603050405020304" pitchFamily="18" charset="0"/>
                <a:cs typeface="Times New Roman" panose="02020603050405020304" pitchFamily="18" charset="0"/>
              </a:rPr>
              <a:t>2. Alpha richness or Alpha diversity</a:t>
            </a:r>
          </a:p>
          <a:p>
            <a:pPr marL="0" indent="0">
              <a:buNone/>
            </a:pPr>
            <a:r>
              <a:rPr lang="en-US" sz="2400" dirty="0">
                <a:latin typeface="Times New Roman" panose="02020603050405020304" pitchFamily="18" charset="0"/>
                <a:cs typeface="Times New Roman" panose="02020603050405020304" pitchFamily="18" charset="0"/>
              </a:rPr>
              <a:t> Number of species found in small homogeneous area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600" b="1" dirty="0">
                <a:solidFill>
                  <a:schemeClr val="tx2">
                    <a:lumMod val="60000"/>
                    <a:lumOff val="40000"/>
                  </a:schemeClr>
                </a:solidFill>
                <a:latin typeface="Times New Roman" panose="02020603050405020304" pitchFamily="18" charset="0"/>
                <a:cs typeface="Times New Roman" panose="02020603050405020304" pitchFamily="18" charset="0"/>
              </a:rPr>
              <a:t>3. Beta richness or Beta diversity </a:t>
            </a:r>
          </a:p>
          <a:p>
            <a:pPr marL="0" indent="0">
              <a:buNone/>
            </a:pPr>
            <a:r>
              <a:rPr lang="en-US" sz="2400" dirty="0">
                <a:latin typeface="Times New Roman" panose="02020603050405020304" pitchFamily="18" charset="0"/>
                <a:cs typeface="Times New Roman" panose="02020603050405020304" pitchFamily="18" charset="0"/>
              </a:rPr>
              <a:t> Rate of change of species increase as more heterogeneous habitats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solidFill>
                  <a:srgbClr val="0070C0"/>
                </a:solidFill>
                <a:latin typeface="Times New Roman" panose="02020603050405020304" pitchFamily="18" charset="0"/>
                <a:cs typeface="Times New Roman" panose="02020603050405020304" pitchFamily="18" charset="0"/>
              </a:rPr>
              <a:t>4. Gamma richness or Gamma diversity </a:t>
            </a:r>
          </a:p>
          <a:p>
            <a:pPr marL="0" indent="0">
              <a:buNone/>
            </a:pPr>
            <a:r>
              <a:rPr lang="en-US" sz="2400" dirty="0">
                <a:latin typeface="Times New Roman" panose="02020603050405020304" pitchFamily="18" charset="0"/>
                <a:cs typeface="Times New Roman" panose="02020603050405020304" pitchFamily="18" charset="0"/>
              </a:rPr>
              <a:t>Changes across large landscape BIODIVERSITY IN TAMILNADU</a:t>
            </a:r>
          </a:p>
          <a:p>
            <a:pPr marL="0" indent="0">
              <a:buNone/>
            </a:pPr>
            <a:r>
              <a:rPr lang="en-US" sz="2400" dirty="0">
                <a:latin typeface="Times New Roman" panose="02020603050405020304" pitchFamily="18" charset="0"/>
                <a:cs typeface="Times New Roman" panose="02020603050405020304" pitchFamily="18" charset="0"/>
              </a:rPr>
              <a:t>Distribution of plants and animals among different districts in</a:t>
            </a:r>
          </a:p>
        </p:txBody>
      </p:sp>
    </p:spTree>
    <p:extLst>
      <p:ext uri="{BB962C8B-B14F-4D97-AF65-F5344CB8AC3E}">
        <p14:creationId xmlns:p14="http://schemas.microsoft.com/office/powerpoint/2010/main" val="3861384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Rectangle 6"/>
          <p:cNvSpPr>
            <a:spLocks noGrp="1" noChangeArrowheads="1"/>
          </p:cNvSpPr>
          <p:nvPr>
            <p:ph type="subTitle" idx="4294967295"/>
          </p:nvPr>
        </p:nvSpPr>
        <p:spPr>
          <a:xfrm>
            <a:off x="176981" y="147484"/>
            <a:ext cx="10262419" cy="6558116"/>
          </a:xfrm>
        </p:spPr>
        <p:txBody>
          <a:bodyPr rtlCol="0">
            <a:noAutofit/>
          </a:bodyPr>
          <a:lstStyle/>
          <a:p>
            <a:pPr marL="0" indent="0">
              <a:lnSpc>
                <a:spcPct val="160000"/>
              </a:lnSpc>
              <a:buNone/>
              <a:defRPr/>
            </a:pPr>
            <a:r>
              <a:rPr lang="en-US" sz="2400" b="1" dirty="0">
                <a:solidFill>
                  <a:srgbClr val="00B05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Threatened Species </a:t>
            </a:r>
            <a:r>
              <a:rPr lang="en-US" sz="2400" dirty="0">
                <a:solidFill>
                  <a:srgbClr val="00B05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p>
          <a:p>
            <a:pPr marL="0" indent="0">
              <a:lnSpc>
                <a:spcPct val="160000"/>
              </a:lnSpc>
              <a:buNone/>
              <a:defRPr/>
            </a:pPr>
            <a:r>
              <a:rPr lang="en-US" sz="20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Any species which falls any of above three categories is known as threatened species. </a:t>
            </a:r>
          </a:p>
          <a:p>
            <a:pPr marL="0" indent="0">
              <a:lnSpc>
                <a:spcPct val="160000"/>
              </a:lnSpc>
              <a:buNone/>
              <a:defRPr/>
            </a:pPr>
            <a:r>
              <a:rPr lang="en-US" sz="20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Some species that have been put  under the category of endanger  are </a:t>
            </a:r>
          </a:p>
          <a:p>
            <a:pPr marL="0" indent="0">
              <a:lnSpc>
                <a:spcPct val="160000"/>
              </a:lnSpc>
              <a:buNone/>
              <a:defRPr/>
            </a:pPr>
            <a:r>
              <a:rPr lang="en-US" sz="2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Mammal </a:t>
            </a:r>
            <a:r>
              <a:rPr lang="en-US" sz="20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sz="2000" i="1"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Black buck, Asiatic Lion, Bengal Tiger, Dolphin, Red Panda, Red Fox</a:t>
            </a:r>
          </a:p>
          <a:p>
            <a:pPr marL="0" indent="0">
              <a:lnSpc>
                <a:spcPct val="160000"/>
              </a:lnSpc>
              <a:buNone/>
              <a:defRPr/>
            </a:pPr>
            <a:r>
              <a:rPr lang="en-US" sz="2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Bird </a:t>
            </a:r>
            <a:r>
              <a:rPr lang="en-US" sz="20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sz="2000" i="1"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Indian Peafowl, Mute Swan, Eastern Crane, </a:t>
            </a:r>
          </a:p>
          <a:p>
            <a:pPr marL="0" indent="0">
              <a:lnSpc>
                <a:spcPct val="160000"/>
              </a:lnSpc>
              <a:buNone/>
              <a:defRPr/>
            </a:pPr>
            <a:r>
              <a:rPr lang="en-US" sz="2000" i="1" dirty="0" err="1">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Monal</a:t>
            </a:r>
            <a:r>
              <a:rPr lang="en-US" sz="2000" i="1"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Great Indian Bustard, peacock pheasant, </a:t>
            </a:r>
          </a:p>
          <a:p>
            <a:pPr marL="0" indent="0">
              <a:lnSpc>
                <a:spcPct val="160000"/>
              </a:lnSpc>
              <a:buNone/>
              <a:defRPr/>
            </a:pPr>
            <a:r>
              <a:rPr lang="en-US" sz="2000" i="1"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Black eagle vulture</a:t>
            </a:r>
            <a:endParaRPr lang="en-US" sz="20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marL="0" indent="0">
              <a:lnSpc>
                <a:spcPct val="160000"/>
              </a:lnSpc>
              <a:buNone/>
              <a:defRPr/>
            </a:pPr>
            <a:r>
              <a:rPr lang="en-US" sz="2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Reptiles </a:t>
            </a:r>
            <a:r>
              <a:rPr lang="en-US" sz="20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sz="2000" i="1"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Marsh crocodile, Monitor Lizard, Trunk Turtle </a:t>
            </a:r>
            <a:r>
              <a:rPr lang="en-US" sz="20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p>
          <a:p>
            <a:pPr marL="0" indent="0">
              <a:lnSpc>
                <a:spcPct val="160000"/>
              </a:lnSpc>
              <a:buNone/>
              <a:defRPr/>
            </a:pPr>
            <a:r>
              <a:rPr lang="en-US" sz="2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Amphibian: </a:t>
            </a:r>
            <a:r>
              <a:rPr lang="en-US" sz="20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Indian Salamander, Viviparous </a:t>
            </a:r>
            <a:r>
              <a:rPr lang="en-US" sz="2000" dirty="0" err="1">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foos</a:t>
            </a:r>
            <a:endParaRPr lang="en-US" sz="20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6028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5"/>
          <p:cNvSpPr>
            <a:spLocks noGrp="1" noChangeArrowheads="1"/>
          </p:cNvSpPr>
          <p:nvPr>
            <p:ph type="subTitle" idx="4294967295"/>
          </p:nvPr>
        </p:nvSpPr>
        <p:spPr>
          <a:xfrm>
            <a:off x="575187" y="0"/>
            <a:ext cx="10092813" cy="5825613"/>
          </a:xfrm>
        </p:spPr>
        <p:txBody>
          <a:bodyPr rtlCol="0">
            <a:noAutofit/>
          </a:bodyPr>
          <a:lstStyle/>
          <a:p>
            <a:pPr marL="0" indent="0">
              <a:lnSpc>
                <a:spcPct val="170000"/>
              </a:lnSpc>
              <a:buNone/>
              <a:defRPr/>
            </a:pPr>
            <a:r>
              <a:rPr lang="en-US" sz="2400" b="1" dirty="0">
                <a:solidFill>
                  <a:srgbClr val="00B05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Conservation of Biodiversity </a:t>
            </a:r>
          </a:p>
          <a:p>
            <a:pPr marL="0" indent="0">
              <a:lnSpc>
                <a:spcPct val="170000"/>
              </a:lnSpc>
              <a:buNone/>
              <a:defRPr/>
            </a:pPr>
            <a:r>
              <a:rPr lang="en-US" sz="24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It is necessary to maintain a balance between  utilization of natural resources and conservation of natural resources.</a:t>
            </a:r>
          </a:p>
          <a:p>
            <a:pPr marL="0" indent="0">
              <a:lnSpc>
                <a:spcPct val="170000"/>
              </a:lnSpc>
              <a:buNone/>
              <a:defRPr/>
            </a:pPr>
            <a:r>
              <a:rPr lang="en-US" sz="24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Conservation mean wise and judicious use of natural resources so that not only our present generation but future generation will also meet their needs.</a:t>
            </a:r>
          </a:p>
          <a:p>
            <a:pPr marL="0" indent="0">
              <a:lnSpc>
                <a:spcPct val="170000"/>
              </a:lnSpc>
              <a:buNone/>
              <a:defRPr/>
            </a:pPr>
            <a:r>
              <a:rPr lang="en-US" sz="24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Conservation means most efficient and most benefit utilization of natural resources.</a:t>
            </a:r>
          </a:p>
          <a:p>
            <a:pPr marL="0" indent="0">
              <a:lnSpc>
                <a:spcPct val="170000"/>
              </a:lnSpc>
              <a:buNone/>
              <a:defRPr/>
            </a:pPr>
            <a:r>
              <a:rPr lang="en-US" sz="24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In order to conservation of species we should promote Sustainable Development.</a:t>
            </a:r>
          </a:p>
          <a:p>
            <a:pPr marL="0" indent="0">
              <a:lnSpc>
                <a:spcPct val="170000"/>
              </a:lnSpc>
              <a:buNone/>
              <a:defRPr/>
            </a:pPr>
            <a:endParaRPr lang="en-US" sz="2400" dirty="0">
              <a:solidFill>
                <a:schemeClr val="tx1">
                  <a:lumMod val="95000"/>
                  <a:lumOff val="5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5099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Biodiversity Conservation and Restorative Measures | Springer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96837"/>
            <a:ext cx="11430000" cy="656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048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4294967295"/>
          </p:nvPr>
        </p:nvSpPr>
        <p:spPr>
          <a:xfrm>
            <a:off x="0" y="0"/>
            <a:ext cx="7565923" cy="6135329"/>
          </a:xfrm>
        </p:spPr>
        <p:txBody>
          <a:bodyPr>
            <a:normAutofit fontScale="92500" lnSpcReduction="10000"/>
          </a:bodyPr>
          <a:lstStyle/>
          <a:p>
            <a:pPr eaLnBrk="1" hangingPunct="1">
              <a:lnSpc>
                <a:spcPct val="90000"/>
              </a:lnSpc>
              <a:buFontTx/>
              <a:buNone/>
            </a:pPr>
            <a:r>
              <a:rPr lang="en-US" altLang="en-US" sz="2400" b="1" dirty="0">
                <a:solidFill>
                  <a:srgbClr val="008000"/>
                </a:solidFill>
              </a:rPr>
              <a:t>CONSERVATION </a:t>
            </a:r>
          </a:p>
          <a:p>
            <a:pPr eaLnBrk="1" hangingPunct="1">
              <a:lnSpc>
                <a:spcPct val="90000"/>
              </a:lnSpc>
              <a:buFontTx/>
              <a:buNone/>
            </a:pPr>
            <a:r>
              <a:rPr lang="en-US" altLang="en-US" sz="2400" b="1" dirty="0"/>
              <a:t>1. In-situ  conservation</a:t>
            </a:r>
          </a:p>
          <a:p>
            <a:pPr eaLnBrk="1" hangingPunct="1">
              <a:lnSpc>
                <a:spcPct val="90000"/>
              </a:lnSpc>
              <a:buFontTx/>
              <a:buNone/>
            </a:pPr>
            <a:r>
              <a:rPr lang="en-US" altLang="en-US" sz="2400" b="1" dirty="0"/>
              <a:t>2. Ex- situ conservation</a:t>
            </a:r>
          </a:p>
          <a:p>
            <a:pPr eaLnBrk="1" hangingPunct="1">
              <a:lnSpc>
                <a:spcPct val="90000"/>
              </a:lnSpc>
            </a:pPr>
            <a:endParaRPr lang="en-US" altLang="en-US" sz="2400" b="1" dirty="0"/>
          </a:p>
          <a:p>
            <a:pPr eaLnBrk="1" hangingPunct="1">
              <a:lnSpc>
                <a:spcPct val="90000"/>
              </a:lnSpc>
              <a:buFontTx/>
              <a:buNone/>
            </a:pPr>
            <a:r>
              <a:rPr lang="en-US" altLang="en-US" sz="2400" b="1" dirty="0">
                <a:solidFill>
                  <a:srgbClr val="008000"/>
                </a:solidFill>
              </a:rPr>
              <a:t>In-situ Conservation: </a:t>
            </a:r>
          </a:p>
          <a:p>
            <a:pPr eaLnBrk="1" hangingPunct="1">
              <a:lnSpc>
                <a:spcPct val="90000"/>
              </a:lnSpc>
              <a:buFontTx/>
              <a:buNone/>
            </a:pPr>
            <a:r>
              <a:rPr lang="en-US" altLang="en-US" sz="2400" b="1" dirty="0"/>
              <a:t>In- situ conservation means the conservation of the species in it </a:t>
            </a:r>
          </a:p>
          <a:p>
            <a:pPr eaLnBrk="1" hangingPunct="1">
              <a:lnSpc>
                <a:spcPct val="90000"/>
              </a:lnSpc>
              <a:buFontTx/>
              <a:buNone/>
            </a:pPr>
            <a:r>
              <a:rPr lang="en-US" altLang="en-US" sz="2400" b="1" dirty="0"/>
              <a:t>natural ecosystem. </a:t>
            </a:r>
          </a:p>
          <a:p>
            <a:pPr eaLnBrk="1" hangingPunct="1">
              <a:lnSpc>
                <a:spcPct val="90000"/>
              </a:lnSpc>
              <a:buFontTx/>
              <a:buNone/>
            </a:pPr>
            <a:r>
              <a:rPr lang="en-US" altLang="en-US" sz="2400" b="1" dirty="0"/>
              <a:t> </a:t>
            </a:r>
          </a:p>
          <a:p>
            <a:pPr eaLnBrk="1" hangingPunct="1">
              <a:lnSpc>
                <a:spcPct val="90000"/>
              </a:lnSpc>
              <a:buFontTx/>
              <a:buNone/>
            </a:pPr>
            <a:r>
              <a:rPr lang="en-US" altLang="en-US" sz="2400" b="1" dirty="0"/>
              <a:t>In –order to promote  in–situ conservation protected area have been developed like </a:t>
            </a:r>
          </a:p>
          <a:p>
            <a:pPr eaLnBrk="1" hangingPunct="1">
              <a:lnSpc>
                <a:spcPct val="90000"/>
              </a:lnSpc>
              <a:buFontTx/>
              <a:buChar char="-"/>
            </a:pPr>
            <a:r>
              <a:rPr lang="en-US" altLang="en-US" sz="2400" b="1" dirty="0"/>
              <a:t>national park, sanctuaries </a:t>
            </a:r>
          </a:p>
          <a:p>
            <a:pPr eaLnBrk="1" hangingPunct="1">
              <a:lnSpc>
                <a:spcPct val="90000"/>
              </a:lnSpc>
              <a:buFontTx/>
              <a:buChar char="-"/>
            </a:pPr>
            <a:r>
              <a:rPr lang="en-US" altLang="en-US" sz="2400" b="1" dirty="0"/>
              <a:t>and biosphere reserve etc.</a:t>
            </a:r>
          </a:p>
          <a:p>
            <a:pPr eaLnBrk="1" hangingPunct="1">
              <a:lnSpc>
                <a:spcPct val="90000"/>
              </a:lnSpc>
              <a:buFontTx/>
              <a:buNone/>
            </a:pPr>
            <a:endParaRPr lang="en-US" altLang="en-US" sz="2400" b="1" dirty="0"/>
          </a:p>
          <a:p>
            <a:pPr eaLnBrk="1" hangingPunct="1">
              <a:buFontTx/>
              <a:buNone/>
            </a:pPr>
            <a:r>
              <a:rPr lang="en-US" altLang="en-US" sz="2400" b="1" dirty="0">
                <a:solidFill>
                  <a:srgbClr val="008000"/>
                </a:solidFill>
              </a:rPr>
              <a:t>National Park</a:t>
            </a:r>
          </a:p>
          <a:p>
            <a:pPr eaLnBrk="1" hangingPunct="1">
              <a:buFontTx/>
              <a:buNone/>
            </a:pPr>
            <a:endParaRPr lang="en-US" altLang="en-US" sz="2400" b="1" dirty="0"/>
          </a:p>
          <a:p>
            <a:pPr eaLnBrk="1" hangingPunct="1">
              <a:buFontTx/>
              <a:buNone/>
            </a:pPr>
            <a:r>
              <a:rPr lang="en-US" altLang="en-US" sz="2400" b="1" dirty="0"/>
              <a:t>It is habitat oriented. It has been developed  for the conservation of  habitat of particular species</a:t>
            </a:r>
          </a:p>
        </p:txBody>
      </p:sp>
      <p:pic>
        <p:nvPicPr>
          <p:cNvPr id="3" name="Picture 2"/>
          <p:cNvPicPr>
            <a:picLocks noChangeAspect="1"/>
          </p:cNvPicPr>
          <p:nvPr/>
        </p:nvPicPr>
        <p:blipFill>
          <a:blip r:embed="rId2"/>
          <a:stretch>
            <a:fillRect/>
          </a:stretch>
        </p:blipFill>
        <p:spPr>
          <a:xfrm>
            <a:off x="7801162" y="162232"/>
            <a:ext cx="4390838" cy="3288891"/>
          </a:xfrm>
          <a:prstGeom prst="rect">
            <a:avLst/>
          </a:prstGeom>
        </p:spPr>
      </p:pic>
    </p:spTree>
    <p:extLst>
      <p:ext uri="{BB962C8B-B14F-4D97-AF65-F5344CB8AC3E}">
        <p14:creationId xmlns:p14="http://schemas.microsoft.com/office/powerpoint/2010/main" val="3020148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132735" y="0"/>
            <a:ext cx="7256207" cy="6312310"/>
          </a:xfrm>
        </p:spPr>
        <p:txBody>
          <a:bodyPr/>
          <a:lstStyle/>
          <a:p>
            <a:pPr eaLnBrk="1" hangingPunct="1">
              <a:buFontTx/>
              <a:buNone/>
            </a:pPr>
            <a:r>
              <a:rPr lang="en-US" altLang="en-US" sz="2400" b="1" dirty="0">
                <a:solidFill>
                  <a:srgbClr val="008000"/>
                </a:solidFill>
                <a:latin typeface="Times New Roman" panose="02020603050405020304" pitchFamily="18" charset="0"/>
                <a:cs typeface="Times New Roman" panose="02020603050405020304" pitchFamily="18" charset="0"/>
              </a:rPr>
              <a:t>National Park </a:t>
            </a:r>
          </a:p>
          <a:p>
            <a:pPr eaLnBrk="1" hangingPunct="1">
              <a:buFontTx/>
              <a:buNone/>
            </a:pPr>
            <a:endParaRPr lang="en-US" altLang="en-US" sz="2400" b="1" dirty="0">
              <a:latin typeface="Times New Roman" panose="02020603050405020304" pitchFamily="18" charset="0"/>
              <a:cs typeface="Times New Roman" panose="02020603050405020304" pitchFamily="18" charset="0"/>
            </a:endParaRPr>
          </a:p>
          <a:p>
            <a:pPr eaLnBrk="1" hangingPunct="1"/>
            <a:r>
              <a:rPr lang="en-US" altLang="en-US" sz="2400" b="1" dirty="0">
                <a:latin typeface="Times New Roman" panose="02020603050405020304" pitchFamily="18" charset="0"/>
                <a:cs typeface="Times New Roman" panose="02020603050405020304" pitchFamily="18" charset="0"/>
              </a:rPr>
              <a:t>Activities like forestry, grazing and cultivation are not permitted here.</a:t>
            </a:r>
          </a:p>
          <a:p>
            <a:pPr eaLnBrk="1" hangingPunct="1"/>
            <a:r>
              <a:rPr lang="en-US" altLang="en-US" sz="2400" b="1" dirty="0">
                <a:latin typeface="Times New Roman" panose="02020603050405020304" pitchFamily="18" charset="0"/>
                <a:cs typeface="Times New Roman" panose="02020603050405020304" pitchFamily="18" charset="0"/>
              </a:rPr>
              <a:t>No private ownership of land is allowed here.</a:t>
            </a:r>
          </a:p>
          <a:p>
            <a:pPr eaLnBrk="1" hangingPunct="1"/>
            <a:r>
              <a:rPr lang="en-US" altLang="en-US" sz="2400" b="1" dirty="0">
                <a:latin typeface="Times New Roman" panose="02020603050405020304" pitchFamily="18" charset="0"/>
                <a:cs typeface="Times New Roman" panose="02020603050405020304" pitchFamily="18" charset="0"/>
              </a:rPr>
              <a:t>National park usually devoted to habitat and betterment of particular wild species like Tiger, Lion</a:t>
            </a:r>
          </a:p>
          <a:p>
            <a:pPr eaLnBrk="1" hangingPunct="1"/>
            <a:r>
              <a:rPr lang="en-US" altLang="en-US" sz="2400" b="1" dirty="0">
                <a:latin typeface="Times New Roman" panose="02020603050405020304" pitchFamily="18" charset="0"/>
                <a:cs typeface="Times New Roman" panose="02020603050405020304" pitchFamily="18" charset="0"/>
              </a:rPr>
              <a:t>Limited human activities is allowed in buffer zone but no biotic interference is tolerated.</a:t>
            </a:r>
          </a:p>
        </p:txBody>
      </p:sp>
      <p:pic>
        <p:nvPicPr>
          <p:cNvPr id="23554" name="Picture 2" descr="Kaziranga National P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942" y="476077"/>
            <a:ext cx="4465425" cy="25006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7763239" y="3452792"/>
            <a:ext cx="4091128" cy="2722460"/>
          </a:xfrm>
          <a:prstGeom prst="rect">
            <a:avLst/>
          </a:prstGeom>
        </p:spPr>
      </p:pic>
    </p:spTree>
    <p:extLst>
      <p:ext uri="{BB962C8B-B14F-4D97-AF65-F5344CB8AC3E}">
        <p14:creationId xmlns:p14="http://schemas.microsoft.com/office/powerpoint/2010/main" val="1399460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147484" y="147484"/>
            <a:ext cx="7846142" cy="6405716"/>
          </a:xfrm>
        </p:spPr>
        <p:txBody>
          <a:bodyPr>
            <a:normAutofit fontScale="92500" lnSpcReduction="10000"/>
          </a:bodyPr>
          <a:lstStyle/>
          <a:p>
            <a:pPr eaLnBrk="1" hangingPunct="1">
              <a:buFontTx/>
              <a:buNone/>
              <a:defRPr/>
            </a:pPr>
            <a:r>
              <a:rPr lang="en-US" sz="2400" b="1" dirty="0">
                <a:solidFill>
                  <a:srgbClr val="008000"/>
                </a:solidFill>
              </a:rPr>
              <a:t>Sanctuary </a:t>
            </a:r>
          </a:p>
          <a:p>
            <a:pPr eaLnBrk="1" hangingPunct="1">
              <a:buFont typeface="Arial" charset="0"/>
              <a:buChar char="•"/>
              <a:defRPr/>
            </a:pPr>
            <a:endParaRPr lang="en-US" sz="2400" b="1" dirty="0"/>
          </a:p>
          <a:p>
            <a:pPr eaLnBrk="1" hangingPunct="1">
              <a:buFont typeface="Wingdings" panose="05000000000000000000" pitchFamily="2" charset="2"/>
              <a:buChar char="ü"/>
              <a:defRPr/>
            </a:pPr>
            <a:r>
              <a:rPr lang="en-US" sz="2400" b="1" dirty="0"/>
              <a:t>This is more generally species oriented as for </a:t>
            </a:r>
            <a:r>
              <a:rPr lang="en-US" sz="2400" b="1" i="1" dirty="0"/>
              <a:t>Great Indian Bustard and </a:t>
            </a:r>
            <a:r>
              <a:rPr lang="en-US" sz="2400" b="1" i="1" dirty="0">
                <a:solidFill>
                  <a:srgbClr val="008000"/>
                </a:solidFill>
              </a:rPr>
              <a:t>Pitcher Plant</a:t>
            </a:r>
          </a:p>
          <a:p>
            <a:pPr eaLnBrk="1" hangingPunct="1">
              <a:buFontTx/>
              <a:buNone/>
              <a:defRPr/>
            </a:pPr>
            <a:endParaRPr lang="en-US" sz="2400" b="1" dirty="0"/>
          </a:p>
          <a:p>
            <a:pPr eaLnBrk="1" hangingPunct="1">
              <a:buFont typeface="Wingdings" panose="05000000000000000000" pitchFamily="2" charset="2"/>
              <a:buChar char="ü"/>
              <a:defRPr/>
            </a:pPr>
            <a:r>
              <a:rPr lang="en-US" sz="2400" b="1" dirty="0"/>
              <a:t>Human activities like collection of fuel , fodder, litter  are allowed </a:t>
            </a:r>
          </a:p>
          <a:p>
            <a:pPr eaLnBrk="1" hangingPunct="1">
              <a:buFontTx/>
              <a:buNone/>
              <a:defRPr/>
            </a:pPr>
            <a:r>
              <a:rPr lang="en-US" sz="2400" b="1" dirty="0"/>
              <a:t>but they should not interfere life of animal.</a:t>
            </a:r>
          </a:p>
          <a:p>
            <a:pPr eaLnBrk="1" hangingPunct="1">
              <a:buFontTx/>
              <a:buNone/>
              <a:defRPr/>
            </a:pPr>
            <a:endParaRPr lang="en-US" sz="2400" b="1" dirty="0"/>
          </a:p>
          <a:p>
            <a:pPr eaLnBrk="1" hangingPunct="1">
              <a:buFontTx/>
              <a:buNone/>
              <a:defRPr/>
            </a:pPr>
            <a:r>
              <a:rPr lang="en-US" sz="2400" b="1" dirty="0">
                <a:solidFill>
                  <a:srgbClr val="008000"/>
                </a:solidFill>
              </a:rPr>
              <a:t>Biosphere Reserve</a:t>
            </a:r>
          </a:p>
          <a:p>
            <a:pPr eaLnBrk="1" hangingPunct="1">
              <a:buFont typeface="Arial" charset="0"/>
              <a:buChar char="•"/>
              <a:defRPr/>
            </a:pPr>
            <a:endParaRPr lang="en-US" sz="2400" b="1" dirty="0"/>
          </a:p>
          <a:p>
            <a:pPr eaLnBrk="1" hangingPunct="1">
              <a:buFont typeface="Wingdings" panose="05000000000000000000" pitchFamily="2" charset="2"/>
              <a:buChar char="ü"/>
              <a:defRPr/>
            </a:pPr>
            <a:r>
              <a:rPr lang="en-US" sz="2400" b="1" dirty="0"/>
              <a:t>Biosphere programme have been launched under </a:t>
            </a:r>
            <a:r>
              <a:rPr lang="en-US" sz="2400" b="1" dirty="0">
                <a:solidFill>
                  <a:srgbClr val="FF0000"/>
                </a:solidFill>
              </a:rPr>
              <a:t>MAB (Man </a:t>
            </a:r>
          </a:p>
          <a:p>
            <a:pPr eaLnBrk="1" hangingPunct="1">
              <a:buFontTx/>
              <a:buNone/>
              <a:defRPr/>
            </a:pPr>
            <a:r>
              <a:rPr lang="en-US" sz="2400" b="1" dirty="0">
                <a:solidFill>
                  <a:srgbClr val="FF0000"/>
                </a:solidFill>
              </a:rPr>
              <a:t>and Biosphere Reserve Programme in 1971.</a:t>
            </a:r>
          </a:p>
          <a:p>
            <a:pPr eaLnBrk="1" hangingPunct="1">
              <a:buFontTx/>
              <a:buNone/>
              <a:defRPr/>
            </a:pPr>
            <a:endParaRPr lang="en-US" sz="2400" b="1" dirty="0"/>
          </a:p>
          <a:p>
            <a:pPr>
              <a:buFont typeface="Wingdings" panose="05000000000000000000" pitchFamily="2" charset="2"/>
              <a:buChar char="ü"/>
              <a:defRPr/>
            </a:pPr>
            <a:r>
              <a:rPr lang="en-US" sz="2400" b="1" dirty="0"/>
              <a:t>It is ecosystem oriented.</a:t>
            </a:r>
          </a:p>
          <a:p>
            <a:pPr>
              <a:buFont typeface="Wingdings" panose="05000000000000000000" pitchFamily="2" charset="2"/>
              <a:buChar char="ü"/>
              <a:defRPr/>
            </a:pPr>
            <a:r>
              <a:rPr lang="en-US" sz="2400" b="1" dirty="0"/>
              <a:t>It is a special category of protected area  of land  devoted to totality of all term of life.</a:t>
            </a:r>
          </a:p>
          <a:p>
            <a:pPr eaLnBrk="1" hangingPunct="1">
              <a:buFontTx/>
              <a:buNone/>
              <a:defRPr/>
            </a:pPr>
            <a:endParaRPr lang="en-US" sz="2400" b="1" dirty="0"/>
          </a:p>
        </p:txBody>
      </p:sp>
      <p:pic>
        <p:nvPicPr>
          <p:cNvPr id="3" name="Picture 2"/>
          <p:cNvPicPr>
            <a:picLocks noChangeAspect="1"/>
          </p:cNvPicPr>
          <p:nvPr/>
        </p:nvPicPr>
        <p:blipFill>
          <a:blip r:embed="rId2"/>
          <a:stretch>
            <a:fillRect/>
          </a:stretch>
        </p:blipFill>
        <p:spPr>
          <a:xfrm>
            <a:off x="7569040" y="817307"/>
            <a:ext cx="4508199" cy="2533035"/>
          </a:xfrm>
          <a:prstGeom prst="rect">
            <a:avLst/>
          </a:prstGeom>
        </p:spPr>
      </p:pic>
      <p:pic>
        <p:nvPicPr>
          <p:cNvPr id="28676" name="Picture 4" descr="25 Best Wildlife Sanctuaries In India For Your Next 2020 Safar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034" y="3955027"/>
            <a:ext cx="4350205" cy="249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526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383459" y="0"/>
            <a:ext cx="5914102" cy="6548284"/>
          </a:xfrm>
        </p:spPr>
        <p:txBody>
          <a:bodyPr>
            <a:normAutofit lnSpcReduction="10000"/>
          </a:bodyPr>
          <a:lstStyle/>
          <a:p>
            <a:pPr eaLnBrk="1" hangingPunct="1">
              <a:buFontTx/>
              <a:buNone/>
            </a:pPr>
            <a:r>
              <a:rPr lang="en-US" altLang="en-US" sz="2400" b="1" dirty="0">
                <a:latin typeface="Times New Roman" panose="02020603050405020304" pitchFamily="18" charset="0"/>
                <a:cs typeface="Times New Roman" panose="02020603050405020304" pitchFamily="18" charset="0"/>
              </a:rPr>
              <a:t>It may be divided into three categories </a:t>
            </a:r>
          </a:p>
          <a:p>
            <a:pPr eaLnBrk="1" hangingPunct="1">
              <a:buFontTx/>
              <a:buNone/>
            </a:pPr>
            <a:endParaRPr lang="en-US" altLang="en-US" sz="2400" b="1" dirty="0">
              <a:solidFill>
                <a:srgbClr val="008000"/>
              </a:solidFill>
              <a:latin typeface="Times New Roman" panose="02020603050405020304" pitchFamily="18" charset="0"/>
              <a:cs typeface="Times New Roman" panose="02020603050405020304" pitchFamily="18" charset="0"/>
            </a:endParaRPr>
          </a:p>
          <a:p>
            <a:pPr eaLnBrk="1" hangingPunct="1">
              <a:buFontTx/>
              <a:buNone/>
            </a:pPr>
            <a:r>
              <a:rPr lang="en-US" altLang="en-US" sz="2400" b="1" dirty="0">
                <a:solidFill>
                  <a:srgbClr val="008000"/>
                </a:solidFill>
                <a:latin typeface="Times New Roman" panose="02020603050405020304" pitchFamily="18" charset="0"/>
                <a:cs typeface="Times New Roman" panose="02020603050405020304" pitchFamily="18" charset="0"/>
              </a:rPr>
              <a:t>1. Core Zone : </a:t>
            </a:r>
          </a:p>
          <a:p>
            <a:pPr eaLnBrk="1" hangingPunct="1">
              <a:buFont typeface="Wingdings" panose="05000000000000000000" pitchFamily="2" charset="2"/>
              <a:buChar char="ü"/>
            </a:pPr>
            <a:r>
              <a:rPr lang="en-US" altLang="en-US" sz="2400" b="1" dirty="0">
                <a:latin typeface="Times New Roman" panose="02020603050405020304" pitchFamily="18" charset="0"/>
                <a:cs typeface="Times New Roman" panose="02020603050405020304" pitchFamily="18" charset="0"/>
              </a:rPr>
              <a:t>This area is legally protected and remain undisturbed.</a:t>
            </a:r>
          </a:p>
          <a:p>
            <a:pPr eaLnBrk="1" hangingPunct="1">
              <a:buFontTx/>
              <a:buNone/>
            </a:pPr>
            <a:endParaRPr lang="en-US" altLang="en-US" sz="2400" b="1" dirty="0">
              <a:solidFill>
                <a:srgbClr val="008000"/>
              </a:solidFill>
              <a:latin typeface="Times New Roman" panose="02020603050405020304" pitchFamily="18" charset="0"/>
              <a:cs typeface="Times New Roman" panose="02020603050405020304" pitchFamily="18" charset="0"/>
            </a:endParaRPr>
          </a:p>
          <a:p>
            <a:pPr eaLnBrk="1" hangingPunct="1">
              <a:buFontTx/>
              <a:buNone/>
            </a:pPr>
            <a:r>
              <a:rPr lang="en-US" altLang="en-US" sz="2400" b="1" dirty="0">
                <a:solidFill>
                  <a:srgbClr val="008000"/>
                </a:solidFill>
                <a:latin typeface="Times New Roman" panose="02020603050405020304" pitchFamily="18" charset="0"/>
                <a:cs typeface="Times New Roman" panose="02020603050405020304" pitchFamily="18" charset="0"/>
              </a:rPr>
              <a:t>2. Buffer Zone</a:t>
            </a:r>
          </a:p>
          <a:p>
            <a:pPr marL="0" indent="0">
              <a:buNone/>
            </a:pPr>
            <a:r>
              <a:rPr lang="en-US" altLang="en-US" sz="2400" b="1" dirty="0">
                <a:latin typeface="Times New Roman" panose="02020603050405020304" pitchFamily="18" charset="0"/>
                <a:cs typeface="Times New Roman" panose="02020603050405020304" pitchFamily="18" charset="0"/>
              </a:rPr>
              <a:t>It can be used educational activities and research.</a:t>
            </a:r>
          </a:p>
          <a:p>
            <a:pPr eaLnBrk="1" hangingPunct="1">
              <a:buFontTx/>
              <a:buNone/>
            </a:pPr>
            <a:endParaRPr lang="en-US" altLang="en-US" sz="2400" b="1" dirty="0">
              <a:latin typeface="Times New Roman" panose="02020603050405020304" pitchFamily="18" charset="0"/>
              <a:cs typeface="Times New Roman" panose="02020603050405020304" pitchFamily="18" charset="0"/>
            </a:endParaRPr>
          </a:p>
          <a:p>
            <a:pPr eaLnBrk="1" hangingPunct="1">
              <a:buFontTx/>
              <a:buNone/>
            </a:pPr>
            <a:r>
              <a:rPr lang="en-US" altLang="en-US" sz="2400" b="1" dirty="0">
                <a:solidFill>
                  <a:srgbClr val="008000"/>
                </a:solidFill>
                <a:latin typeface="Times New Roman" panose="02020603050405020304" pitchFamily="18" charset="0"/>
                <a:cs typeface="Times New Roman" panose="02020603050405020304" pitchFamily="18" charset="0"/>
              </a:rPr>
              <a:t>3. Transition Zone</a:t>
            </a:r>
          </a:p>
          <a:p>
            <a:pPr eaLnBrk="1" hangingPunct="1">
              <a:buFont typeface="Wingdings" panose="05000000000000000000" pitchFamily="2" charset="2"/>
              <a:buChar char="ü"/>
            </a:pPr>
            <a:r>
              <a:rPr lang="en-US" altLang="en-US" sz="2400" b="1" dirty="0">
                <a:latin typeface="Times New Roman" panose="02020603050405020304" pitchFamily="18" charset="0"/>
                <a:cs typeface="Times New Roman" panose="02020603050405020304" pitchFamily="18" charset="0"/>
              </a:rPr>
              <a:t>Here is active co-operation between reserve manager and local inhabitant.</a:t>
            </a:r>
          </a:p>
          <a:p>
            <a:pPr eaLnBrk="1" hangingPunct="1">
              <a:buFontTx/>
              <a:buNone/>
            </a:pPr>
            <a:endParaRPr lang="en-US" altLang="en-US" sz="2400" b="1"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ü"/>
            </a:pPr>
            <a:r>
              <a:rPr lang="en-US" altLang="en-US" sz="2400" b="1" dirty="0">
                <a:latin typeface="Times New Roman" panose="02020603050405020304" pitchFamily="18" charset="0"/>
                <a:cs typeface="Times New Roman" panose="02020603050405020304" pitchFamily="18" charset="0"/>
              </a:rPr>
              <a:t>All kind of activities can take place here provided that they do not disturb the harmony of Biosphere.</a:t>
            </a:r>
          </a:p>
          <a:p>
            <a:pPr eaLnBrk="1" hangingPunct="1">
              <a:buFontTx/>
              <a:buNone/>
            </a:pPr>
            <a:endParaRPr lang="en-US" altLang="en-US" sz="2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548249" y="368710"/>
            <a:ext cx="5262445" cy="2227006"/>
          </a:xfrm>
          <a:prstGeom prst="rect">
            <a:avLst/>
          </a:prstGeom>
        </p:spPr>
      </p:pic>
      <p:pic>
        <p:nvPicPr>
          <p:cNvPr id="4" name="Picture 3"/>
          <p:cNvPicPr>
            <a:picLocks noChangeAspect="1"/>
          </p:cNvPicPr>
          <p:nvPr/>
        </p:nvPicPr>
        <p:blipFill>
          <a:blip r:embed="rId3"/>
          <a:stretch>
            <a:fillRect/>
          </a:stretch>
        </p:blipFill>
        <p:spPr>
          <a:xfrm>
            <a:off x="6169742" y="3613355"/>
            <a:ext cx="6022258" cy="2477729"/>
          </a:xfrm>
          <a:prstGeom prst="rect">
            <a:avLst/>
          </a:prstGeom>
        </p:spPr>
      </p:pic>
    </p:spTree>
    <p:extLst>
      <p:ext uri="{BB962C8B-B14F-4D97-AF65-F5344CB8AC3E}">
        <p14:creationId xmlns:p14="http://schemas.microsoft.com/office/powerpoint/2010/main" val="1974049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osphere Reserves in India - DataFla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207" y="414850"/>
            <a:ext cx="11604898" cy="607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963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INDIA-BIOSPHERE RESER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103" y="0"/>
            <a:ext cx="7670800" cy="631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503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Type of biodivers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33350"/>
            <a:ext cx="94869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573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Difference between Wildlife Sanctuary, Biosphere Reserves and National Park  With Their Detailed Comparis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136" y="121675"/>
            <a:ext cx="8583562" cy="643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468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259885" y="304800"/>
            <a:ext cx="7345363" cy="6243638"/>
          </a:xfrm>
        </p:spPr>
        <p:txBody>
          <a:bodyPr>
            <a:normAutofit fontScale="92500" lnSpcReduction="10000"/>
          </a:bodyPr>
          <a:lstStyle/>
          <a:p>
            <a:pPr marL="0" indent="0">
              <a:buNone/>
              <a:defRPr/>
            </a:pPr>
            <a:r>
              <a:rPr lang="en-US" sz="2400" b="1" dirty="0">
                <a:solidFill>
                  <a:srgbClr val="008000"/>
                </a:solidFill>
                <a:latin typeface="Times New Roman" panose="02020603050405020304" pitchFamily="18" charset="0"/>
                <a:cs typeface="Times New Roman" panose="02020603050405020304" pitchFamily="18" charset="0"/>
              </a:rPr>
              <a:t>Ex-situ Conservation</a:t>
            </a:r>
          </a:p>
          <a:p>
            <a:pPr marL="0" indent="0">
              <a:buNone/>
              <a:defRPr/>
            </a:pPr>
            <a:endParaRPr lang="en-US" sz="2400" b="1" dirty="0">
              <a:latin typeface="Times New Roman" panose="02020603050405020304" pitchFamily="18" charset="0"/>
              <a:cs typeface="Times New Roman" panose="02020603050405020304" pitchFamily="18" charset="0"/>
            </a:endParaRPr>
          </a:p>
          <a:p>
            <a:pPr eaLnBrk="1" hangingPunct="1">
              <a:buFontTx/>
              <a:buNone/>
              <a:defRPr/>
            </a:pPr>
            <a:r>
              <a:rPr lang="en-US" sz="2400" b="1" dirty="0">
                <a:latin typeface="Times New Roman" panose="02020603050405020304" pitchFamily="18" charset="0"/>
                <a:cs typeface="Times New Roman" panose="02020603050405020304" pitchFamily="18" charset="0"/>
              </a:rPr>
              <a:t>Conservation of the species from outside their natural habitat . </a:t>
            </a:r>
          </a:p>
          <a:p>
            <a:pPr eaLnBrk="1" hangingPunct="1">
              <a:buFontTx/>
              <a:buNone/>
              <a:defRPr/>
            </a:pPr>
            <a:r>
              <a:rPr lang="en-US" sz="2400" b="1" dirty="0">
                <a:latin typeface="Times New Roman" panose="02020603050405020304" pitchFamily="18" charset="0"/>
                <a:cs typeface="Times New Roman" panose="02020603050405020304" pitchFamily="18" charset="0"/>
              </a:rPr>
              <a:t>In  other word it is conservation in captivity under human care. </a:t>
            </a:r>
          </a:p>
          <a:p>
            <a:pPr eaLnBrk="1" hangingPunct="1">
              <a:buFont typeface="Arial" charset="0"/>
              <a:buChar char="•"/>
              <a:defRPr/>
            </a:pPr>
            <a:endParaRPr lang="en-US" sz="2400" b="1" dirty="0">
              <a:latin typeface="Times New Roman" panose="02020603050405020304" pitchFamily="18" charset="0"/>
              <a:cs typeface="Times New Roman" panose="02020603050405020304" pitchFamily="18" charset="0"/>
            </a:endParaRPr>
          </a:p>
          <a:p>
            <a:pPr eaLnBrk="1" hangingPunct="1">
              <a:buFontTx/>
              <a:buNone/>
              <a:defRPr/>
            </a:pPr>
            <a:r>
              <a:rPr lang="en-US" sz="2400" b="1" dirty="0">
                <a:latin typeface="Times New Roman" panose="02020603050405020304" pitchFamily="18" charset="0"/>
                <a:cs typeface="Times New Roman" panose="02020603050405020304" pitchFamily="18" charset="0"/>
              </a:rPr>
              <a:t>The endangered species of animals are collected and bred under controlled condition in Zoo, Farm and Aquarium. </a:t>
            </a:r>
          </a:p>
          <a:p>
            <a:pPr eaLnBrk="1" hangingPunct="1">
              <a:buFontTx/>
              <a:buNone/>
              <a:defRPr/>
            </a:pPr>
            <a:endParaRPr lang="en-US" sz="2400" b="1" dirty="0">
              <a:latin typeface="Times New Roman" panose="02020603050405020304" pitchFamily="18" charset="0"/>
              <a:cs typeface="Times New Roman" panose="02020603050405020304" pitchFamily="18" charset="0"/>
            </a:endParaRPr>
          </a:p>
          <a:p>
            <a:pPr eaLnBrk="1" hangingPunct="1">
              <a:buFontTx/>
              <a:buNone/>
              <a:defRPr/>
            </a:pPr>
            <a:r>
              <a:rPr lang="en-US" sz="2400" b="1" dirty="0">
                <a:latin typeface="Times New Roman" panose="02020603050405020304" pitchFamily="18" charset="0"/>
                <a:cs typeface="Times New Roman" panose="02020603050405020304" pitchFamily="18" charset="0"/>
              </a:rPr>
              <a:t>Plant Species are kept in botanical garden.</a:t>
            </a:r>
          </a:p>
          <a:p>
            <a:pPr eaLnBrk="1" hangingPunct="1">
              <a:buFont typeface="Arial" charset="0"/>
              <a:buChar char="•"/>
              <a:defRPr/>
            </a:pPr>
            <a:r>
              <a:rPr lang="en-US" sz="2400" b="1" dirty="0">
                <a:latin typeface="Times New Roman" panose="02020603050405020304" pitchFamily="18" charset="0"/>
                <a:cs typeface="Times New Roman" panose="02020603050405020304" pitchFamily="18" charset="0"/>
              </a:rPr>
              <a:t>Botanical Garden</a:t>
            </a:r>
          </a:p>
          <a:p>
            <a:pPr eaLnBrk="1" hangingPunct="1">
              <a:buFont typeface="Arial" charset="0"/>
              <a:buChar char="•"/>
              <a:defRPr/>
            </a:pPr>
            <a:r>
              <a:rPr lang="en-US" sz="2400" b="1" dirty="0">
                <a:latin typeface="Times New Roman" panose="02020603050405020304" pitchFamily="18" charset="0"/>
                <a:cs typeface="Times New Roman" panose="02020603050405020304" pitchFamily="18" charset="0"/>
              </a:rPr>
              <a:t>Zoological Garden</a:t>
            </a:r>
          </a:p>
          <a:p>
            <a:pPr eaLnBrk="1" hangingPunct="1">
              <a:buFont typeface="Arial" charset="0"/>
              <a:buChar char="•"/>
              <a:defRPr/>
            </a:pPr>
            <a:r>
              <a:rPr lang="en-US" sz="2400" b="1" dirty="0">
                <a:latin typeface="Times New Roman" panose="02020603050405020304" pitchFamily="18" charset="0"/>
                <a:cs typeface="Times New Roman" panose="02020603050405020304" pitchFamily="18" charset="0"/>
              </a:rPr>
              <a:t>Seed Bank </a:t>
            </a:r>
          </a:p>
          <a:p>
            <a:pPr eaLnBrk="1" hangingPunct="1">
              <a:buFont typeface="Arial" charset="0"/>
              <a:buChar char="•"/>
              <a:defRPr/>
            </a:pPr>
            <a:r>
              <a:rPr lang="en-US" sz="2400" b="1" dirty="0">
                <a:latin typeface="Times New Roman" panose="02020603050405020304" pitchFamily="18" charset="0"/>
                <a:cs typeface="Times New Roman" panose="02020603050405020304" pitchFamily="18" charset="0"/>
              </a:rPr>
              <a:t>Pollen Storage</a:t>
            </a:r>
          </a:p>
          <a:p>
            <a:pPr eaLnBrk="1" hangingPunct="1">
              <a:buFontTx/>
              <a:buNone/>
              <a:defRPr/>
            </a:pPr>
            <a:endParaRPr lang="en-US" sz="2400" b="1" dirty="0">
              <a:latin typeface="Times New Roman" panose="02020603050405020304" pitchFamily="18" charset="0"/>
              <a:cs typeface="Times New Roman" panose="02020603050405020304" pitchFamily="18" charset="0"/>
            </a:endParaRPr>
          </a:p>
          <a:p>
            <a:pPr marL="0" indent="0">
              <a:buNone/>
              <a:defRPr/>
            </a:pPr>
            <a:r>
              <a:rPr lang="en-US" sz="2400" b="1" dirty="0">
                <a:latin typeface="Times New Roman" panose="02020603050405020304" pitchFamily="18" charset="0"/>
                <a:cs typeface="Times New Roman" panose="02020603050405020304" pitchFamily="18" charset="0"/>
              </a:rPr>
              <a:t> </a:t>
            </a:r>
          </a:p>
          <a:p>
            <a:pPr eaLnBrk="1" hangingPunct="1">
              <a:buFont typeface="Arial" charset="0"/>
              <a:buChar char="•"/>
              <a:defRPr/>
            </a:pPr>
            <a:endParaRPr 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748619" y="3662593"/>
            <a:ext cx="6183496" cy="3062672"/>
          </a:xfrm>
          <a:prstGeom prst="rect">
            <a:avLst/>
          </a:prstGeom>
        </p:spPr>
      </p:pic>
      <p:pic>
        <p:nvPicPr>
          <p:cNvPr id="16388" name="Picture 4" descr="Botanical Garden: An Ex-Situ Conservation Practice For The Preservation Of  Biodiversity And Gene Pool –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558" y="158408"/>
            <a:ext cx="4363228" cy="326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522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227" y="0"/>
            <a:ext cx="11361174" cy="6209071"/>
          </a:xfrm>
        </p:spPr>
        <p:txBody>
          <a:bodyPr>
            <a:normAutofit fontScale="90000"/>
          </a:bodyPr>
          <a:lstStyle/>
          <a:p>
            <a:pPr algn="l"/>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solidFill>
                  <a:srgbClr val="008000"/>
                </a:solidFill>
                <a:latin typeface="Times New Roman" panose="02020603050405020304" pitchFamily="18" charset="0"/>
                <a:cs typeface="Times New Roman" panose="02020603050405020304" pitchFamily="18" charset="0"/>
              </a:rPr>
              <a:t>International Effort in Biodiversity Conservation</a:t>
            </a:r>
            <a:br>
              <a:rPr lang="en-US" sz="2400" b="1" dirty="0">
                <a:solidFill>
                  <a:srgbClr val="008000"/>
                </a:solidFill>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In 1980 three organization  UNEP, The world conservation Union and WWF prepare a world conservation strategy.</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Its plan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to conserve biodiversity</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Preserve vital ecosystem process on which all plant life depends for survival.</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Develop sustainable uses of organism and Ecosystem.</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In 1991 they publish new version  the document called “ Caring for Earth”</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They Conducted conference like Earth Summit</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CITIES (Conventional on International Trade and in Endangered Animal and Plant Species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This conventional has been forced since 1975 and more than 150 countries signed it.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CITIES has helped reduce trade in many threatened species including elephant, crocodile and chimpanzees.</a:t>
            </a:r>
            <a:br>
              <a:rPr lang="en-US" sz="24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CITES (the Convention on International Trade in Endangered Species of Wild Fauna and Flora) is an international agreement between governments. Its aim is to ensure that international trade in specimens of wild animals and plants does not threaten their survival</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3339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477" y="117987"/>
            <a:ext cx="11636478" cy="6164826"/>
          </a:xfrm>
        </p:spPr>
        <p:txBody>
          <a:bodyPr>
            <a:noAutofit/>
          </a:bodyPr>
          <a:lstStyle/>
          <a:p>
            <a:pPr marL="0" indent="0">
              <a:buNone/>
            </a:pPr>
            <a:r>
              <a:rPr lang="en-US" sz="2400" b="1" dirty="0">
                <a:solidFill>
                  <a:srgbClr val="008000"/>
                </a:solidFill>
                <a:latin typeface="Times New Roman" panose="02020603050405020304" pitchFamily="18" charset="0"/>
                <a:cs typeface="Times New Roman" panose="02020603050405020304" pitchFamily="18" charset="0"/>
              </a:rPr>
              <a:t>Convention on Biological Diversity, key international instrument for sustainable development</a:t>
            </a:r>
          </a:p>
          <a:p>
            <a:r>
              <a:rPr lang="en-US" sz="2400" dirty="0">
                <a:latin typeface="Times New Roman" panose="02020603050405020304" pitchFamily="18" charset="0"/>
                <a:cs typeface="Times New Roman" panose="02020603050405020304" pitchFamily="18" charset="0"/>
              </a:rPr>
              <a:t>The Convention on Biological Diversity (CBD) is the international legal instrument for "the conservation of biological diversity, the sustainable use of its components and the fair and equitable sharing of the benefits arising out of the utilization of genetic resources" that has been ratified by 196 nations.</a:t>
            </a:r>
          </a:p>
          <a:p>
            <a:r>
              <a:rPr lang="en-US" sz="2400" dirty="0">
                <a:latin typeface="Times New Roman" panose="02020603050405020304" pitchFamily="18" charset="0"/>
                <a:cs typeface="Times New Roman" panose="02020603050405020304" pitchFamily="18" charset="0"/>
              </a:rPr>
              <a:t>Its overall objective is to encourage actions, which will lead to a sustainable future.</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conservation of biodiversity is a common concern of humankind. The Convention on Biological Diversity covers biodiversity at all levels: ecosystems, species and genetic resources.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CBD’s governing body is the Conference of the Parties (COP). This ultimate authority of all governments (or Parties) that have ratified the treaty meets every two years to review progress, set priorities and commit to work plans.</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0175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5471" y="412955"/>
            <a:ext cx="11316929" cy="5713209"/>
          </a:xfrm>
        </p:spPr>
        <p:txBody>
          <a:bodyPr>
            <a:normAutofit/>
          </a:bodyPr>
          <a:lstStyle/>
          <a:p>
            <a:r>
              <a:rPr lang="en-US" sz="2400" dirty="0">
                <a:solidFill>
                  <a:srgbClr val="00B050"/>
                </a:solidFill>
                <a:latin typeface="Times New Roman" panose="02020603050405020304" pitchFamily="18" charset="0"/>
                <a:cs typeface="Times New Roman" panose="02020603050405020304" pitchFamily="18" charset="0"/>
              </a:rPr>
              <a:t>What has India done under the Convention on Biodiversity</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In May 1994, India become a party to CBD.</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In January 2000, the government release National Policy and Action Strategy on Biodiversity. </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NBSAP (National Biodiversity Strategy and Action Plan was  prepared during 2000 -2003.</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Key element are</a:t>
            </a:r>
          </a:p>
          <a:p>
            <a:pPr>
              <a:buFontTx/>
              <a:buChar char="-"/>
            </a:pPr>
            <a:r>
              <a:rPr lang="en-US" sz="2400" dirty="0">
                <a:latin typeface="Times New Roman" panose="02020603050405020304" pitchFamily="18" charset="0"/>
                <a:cs typeface="Times New Roman" panose="02020603050405020304" pitchFamily="18" charset="0"/>
              </a:rPr>
              <a:t>Restoration and regeneration of degraded ecosystem.</a:t>
            </a:r>
          </a:p>
          <a:p>
            <a:pPr>
              <a:buFontTx/>
              <a:buChar char="-"/>
            </a:pPr>
            <a:r>
              <a:rPr lang="en-US" sz="2400" dirty="0">
                <a:latin typeface="Times New Roman" panose="02020603050405020304" pitchFamily="18" charset="0"/>
                <a:cs typeface="Times New Roman" panose="02020603050405020304" pitchFamily="18" charset="0"/>
              </a:rPr>
              <a:t>Development of alternative intellectual property right system appropriate for indigenous knowledge.</a:t>
            </a:r>
          </a:p>
          <a:p>
            <a:pPr>
              <a:buFontTx/>
              <a:buChar char="-"/>
            </a:pPr>
            <a:r>
              <a:rPr lang="en-US" sz="2400" dirty="0">
                <a:latin typeface="Times New Roman" panose="02020603050405020304" pitchFamily="18" charset="0"/>
                <a:cs typeface="Times New Roman" panose="02020603050405020304" pitchFamily="18" charset="0"/>
              </a:rPr>
              <a:t>Respect for Cultural diversity</a:t>
            </a:r>
          </a:p>
          <a:p>
            <a:pPr>
              <a:buFontTx/>
              <a:buChar char="-"/>
            </a:pPr>
            <a:r>
              <a:rPr lang="en-US" sz="2400" dirty="0">
                <a:latin typeface="Times New Roman" panose="02020603050405020304" pitchFamily="18" charset="0"/>
                <a:cs typeface="Times New Roman" panose="02020603050405020304" pitchFamily="18" charset="0"/>
              </a:rPr>
              <a:t>Prevent deprivation of indigenous people from natural resource.</a:t>
            </a:r>
          </a:p>
        </p:txBody>
      </p:sp>
    </p:spTree>
    <p:extLst>
      <p:ext uri="{BB962C8B-B14F-4D97-AF65-F5344CB8AC3E}">
        <p14:creationId xmlns:p14="http://schemas.microsoft.com/office/powerpoint/2010/main" val="3548248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5C1D-613A-4536-9FC9-657D154771E4}"/>
              </a:ext>
            </a:extLst>
          </p:cNvPr>
          <p:cNvSpPr>
            <a:spLocks noGrp="1"/>
          </p:cNvSpPr>
          <p:nvPr>
            <p:ph type="title"/>
          </p:nvPr>
        </p:nvSpPr>
        <p:spPr>
          <a:xfrm>
            <a:off x="844062" y="1641230"/>
            <a:ext cx="10738338" cy="1205207"/>
          </a:xfrm>
        </p:spPr>
        <p:txBody>
          <a:bodyPr>
            <a:normAutofit fontScale="90000"/>
          </a:bodyPr>
          <a:lstStyle/>
          <a:p>
            <a:pPr algn="l"/>
            <a:br>
              <a:rPr lang="en-IN" b="1" dirty="0"/>
            </a:br>
            <a:br>
              <a:rPr lang="en-IN" b="1" dirty="0"/>
            </a:br>
            <a:r>
              <a:rPr lang="en-IN" b="1" dirty="0"/>
              <a:t>Watch Video of </a:t>
            </a:r>
            <a:r>
              <a:rPr lang="en-IN" b="1" dirty="0" err="1"/>
              <a:t>Dr.</a:t>
            </a:r>
            <a:r>
              <a:rPr lang="en-IN" b="1" dirty="0"/>
              <a:t> Vandana Shiva</a:t>
            </a:r>
            <a:br>
              <a:rPr lang="en-IN" b="1" dirty="0"/>
            </a:br>
            <a:br>
              <a:rPr lang="en-IN" b="1" dirty="0"/>
            </a:br>
            <a:r>
              <a:rPr lang="en-IN" b="1" dirty="0">
                <a:hlinkClick r:id="rId2"/>
              </a:rPr>
              <a:t>https://www.youtube.com/watch?v=gof7vdQI6OM</a:t>
            </a:r>
            <a:r>
              <a:rPr lang="en-IN" b="1" dirty="0"/>
              <a:t> (Importance of Seed)</a:t>
            </a:r>
            <a:br>
              <a:rPr lang="en-IN" b="1" dirty="0"/>
            </a:br>
            <a:br>
              <a:rPr lang="en-IN" b="1" dirty="0"/>
            </a:br>
            <a:r>
              <a:rPr lang="en-IN" b="1" dirty="0">
                <a:hlinkClick r:id="rId3"/>
              </a:rPr>
              <a:t>https://www.youtube.com/watch?v=c3dVhbnIRGM</a:t>
            </a:r>
            <a:r>
              <a:rPr lang="en-IN" b="1" dirty="0"/>
              <a:t> </a:t>
            </a:r>
          </a:p>
        </p:txBody>
      </p:sp>
    </p:spTree>
    <p:extLst>
      <p:ext uri="{BB962C8B-B14F-4D97-AF65-F5344CB8AC3E}">
        <p14:creationId xmlns:p14="http://schemas.microsoft.com/office/powerpoint/2010/main" val="88148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BIODIVERSITY ( Definition ) Number of species on earth around 1.5 million  per sq.km. So far maximum have been identified &amp; many more are to be  identified(among.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043" y="130498"/>
            <a:ext cx="8981557" cy="6727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49383"/>
            <a:ext cx="6179127" cy="6289962"/>
          </a:xfrm>
        </p:spPr>
        <p:txBody>
          <a:bodyPr>
            <a:noAutofit/>
          </a:bodyPr>
          <a:lstStyle/>
          <a:p>
            <a:pPr>
              <a:spcBef>
                <a:spcPct val="0"/>
              </a:spcBef>
              <a:buNone/>
            </a:pPr>
            <a:r>
              <a:rPr lang="en-US" altLang="en-US" sz="2400" b="1" dirty="0">
                <a:solidFill>
                  <a:srgbClr val="FF0000"/>
                </a:solidFill>
                <a:latin typeface="Times New Roman" panose="02020603050405020304" pitchFamily="18" charset="0"/>
                <a:cs typeface="Times New Roman" panose="02020603050405020304" pitchFamily="18" charset="0"/>
              </a:rPr>
              <a:t>Classification  of Biodiversity</a:t>
            </a:r>
          </a:p>
          <a:p>
            <a:pPr>
              <a:spcBef>
                <a:spcPct val="0"/>
              </a:spcBef>
              <a:buNone/>
            </a:pPr>
            <a:endParaRPr lang="en-US" altLang="en-US" sz="2400" b="1" dirty="0">
              <a:latin typeface="Times New Roman" panose="02020603050405020304" pitchFamily="18" charset="0"/>
              <a:cs typeface="Times New Roman" panose="02020603050405020304" pitchFamily="18" charset="0"/>
            </a:endParaRPr>
          </a:p>
          <a:p>
            <a:pPr algn="ctr">
              <a:spcBef>
                <a:spcPct val="0"/>
              </a:spcBef>
              <a:buNone/>
            </a:pPr>
            <a:r>
              <a:rPr lang="en-US" altLang="en-US" sz="2400" b="1" dirty="0">
                <a:latin typeface="Times New Roman" panose="02020603050405020304" pitchFamily="18" charset="0"/>
                <a:cs typeface="Times New Roman" panose="02020603050405020304" pitchFamily="18" charset="0"/>
              </a:rPr>
              <a:t>1. </a:t>
            </a:r>
            <a:r>
              <a:rPr lang="en-US" altLang="en-US" sz="2400" b="1" dirty="0">
                <a:solidFill>
                  <a:srgbClr val="00B050"/>
                </a:solidFill>
                <a:latin typeface="Times New Roman" panose="02020603050405020304" pitchFamily="18" charset="0"/>
                <a:cs typeface="Times New Roman" panose="02020603050405020304" pitchFamily="18" charset="0"/>
              </a:rPr>
              <a:t>Species diversity (Diversity of Species within community )</a:t>
            </a:r>
          </a:p>
          <a:p>
            <a:pPr algn="ctr">
              <a:spcBef>
                <a:spcPct val="0"/>
              </a:spcBef>
              <a:buNone/>
            </a:pPr>
            <a:endParaRPr lang="en-US" altLang="en-US" sz="2400" dirty="0">
              <a:latin typeface="Times New Roman" panose="02020603050405020304" pitchFamily="18" charset="0"/>
              <a:cs typeface="Times New Roman" panose="02020603050405020304" pitchFamily="18" charset="0"/>
            </a:endParaRPr>
          </a:p>
          <a:p>
            <a:pPr>
              <a:spcBef>
                <a:spcPct val="0"/>
              </a:spcBef>
              <a:buNone/>
            </a:pPr>
            <a:r>
              <a:rPr lang="en-US" altLang="en-US" sz="2400" b="1" dirty="0">
                <a:latin typeface="Times New Roman" panose="02020603050405020304" pitchFamily="18" charset="0"/>
                <a:cs typeface="Times New Roman" panose="02020603050405020304" pitchFamily="18" charset="0"/>
              </a:rPr>
              <a:t>The biotic component of ecosystem is consist of large number of plant and animal species  which interact with each other  and also interact with abiotic component. </a:t>
            </a:r>
          </a:p>
          <a:p>
            <a:pPr>
              <a:spcBef>
                <a:spcPct val="0"/>
              </a:spcBef>
              <a:buNone/>
            </a:pPr>
            <a:endParaRPr lang="en-US" altLang="en-US" sz="2400" b="1" dirty="0">
              <a:latin typeface="Times New Roman" panose="02020603050405020304" pitchFamily="18" charset="0"/>
              <a:cs typeface="Times New Roman" panose="02020603050405020304" pitchFamily="18" charset="0"/>
            </a:endParaRPr>
          </a:p>
          <a:p>
            <a:pPr>
              <a:spcBef>
                <a:spcPct val="0"/>
              </a:spcBef>
              <a:buNone/>
            </a:pPr>
            <a:r>
              <a:rPr lang="en-US" altLang="en-US" sz="2400" b="1" dirty="0">
                <a:latin typeface="Times New Roman" panose="02020603050405020304" pitchFamily="18" charset="0"/>
                <a:cs typeface="Times New Roman" panose="02020603050405020304" pitchFamily="18" charset="0"/>
              </a:rPr>
              <a:t>The richness of species in an ecosystem is called species diversity.</a:t>
            </a:r>
          </a:p>
          <a:p>
            <a:pPr>
              <a:spcBef>
                <a:spcPct val="0"/>
              </a:spcBef>
              <a:buNone/>
            </a:pPr>
            <a:endParaRPr lang="en-US" altLang="en-US" sz="2400" b="1" dirty="0">
              <a:latin typeface="Times New Roman" panose="02020603050405020304" pitchFamily="18" charset="0"/>
              <a:cs typeface="Times New Roman" panose="02020603050405020304" pitchFamily="18" charset="0"/>
            </a:endParaRPr>
          </a:p>
          <a:p>
            <a:pPr>
              <a:spcBef>
                <a:spcPct val="0"/>
              </a:spcBef>
              <a:buNone/>
            </a:pPr>
            <a:r>
              <a:rPr lang="en-US" altLang="en-US" sz="2400" b="1" dirty="0">
                <a:latin typeface="Times New Roman" panose="02020603050405020304" pitchFamily="18" charset="0"/>
                <a:cs typeface="Times New Roman" panose="02020603050405020304" pitchFamily="18" charset="0"/>
              </a:rPr>
              <a:t>It is a variety  in number and richness of species of a region .</a:t>
            </a:r>
          </a:p>
          <a:p>
            <a:pPr>
              <a:spcBef>
                <a:spcPct val="0"/>
              </a:spcBef>
              <a:buNone/>
            </a:pPr>
            <a:endParaRPr lang="en-US" altLang="en-US" sz="2400" b="1" dirty="0">
              <a:latin typeface="Times New Roman" panose="02020603050405020304" pitchFamily="18" charset="0"/>
              <a:cs typeface="Times New Roman" panose="02020603050405020304" pitchFamily="18" charset="0"/>
            </a:endParaRPr>
          </a:p>
          <a:p>
            <a:pPr>
              <a:spcBef>
                <a:spcPct val="0"/>
              </a:spcBef>
              <a:buNone/>
            </a:pPr>
            <a:r>
              <a:rPr lang="en-US" altLang="en-US" sz="2400" b="1" dirty="0">
                <a:latin typeface="Times New Roman" panose="02020603050405020304" pitchFamily="18" charset="0"/>
                <a:cs typeface="Times New Roman" panose="02020603050405020304" pitchFamily="18" charset="0"/>
              </a:rPr>
              <a:t>For </a:t>
            </a:r>
            <a:r>
              <a:rPr lang="en-US" altLang="en-US" sz="2400" b="1" dirty="0" err="1">
                <a:latin typeface="Times New Roman" panose="02020603050405020304" pitchFamily="18" charset="0"/>
                <a:cs typeface="Times New Roman" panose="02020603050405020304" pitchFamily="18" charset="0"/>
              </a:rPr>
              <a:t>Eg</a:t>
            </a:r>
            <a:r>
              <a:rPr lang="en-US" altLang="en-US" sz="2400" b="1" dirty="0">
                <a:latin typeface="Times New Roman" panose="02020603050405020304" pitchFamily="18" charset="0"/>
                <a:cs typeface="Times New Roman" panose="02020603050405020304" pitchFamily="18" charset="0"/>
              </a:rPr>
              <a:t>. in grassland ecosystem there exist different species of plant and animal.</a:t>
            </a:r>
          </a:p>
        </p:txBody>
      </p:sp>
      <p:pic>
        <p:nvPicPr>
          <p:cNvPr id="4" name="Picture 3"/>
          <p:cNvPicPr>
            <a:picLocks noChangeAspect="1"/>
          </p:cNvPicPr>
          <p:nvPr/>
        </p:nvPicPr>
        <p:blipFill>
          <a:blip r:embed="rId2"/>
          <a:stretch>
            <a:fillRect/>
          </a:stretch>
        </p:blipFill>
        <p:spPr>
          <a:xfrm>
            <a:off x="5952413" y="1246910"/>
            <a:ext cx="6201205" cy="4294908"/>
          </a:xfrm>
          <a:prstGeom prst="rect">
            <a:avLst/>
          </a:prstGeom>
        </p:spPr>
      </p:pic>
    </p:spTree>
    <p:extLst>
      <p:ext uri="{BB962C8B-B14F-4D97-AF65-F5344CB8AC3E}">
        <p14:creationId xmlns:p14="http://schemas.microsoft.com/office/powerpoint/2010/main" val="1419782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ChangeArrowheads="1"/>
          </p:cNvSpPr>
          <p:nvPr/>
        </p:nvSpPr>
        <p:spPr bwMode="auto">
          <a:xfrm>
            <a:off x="249382" y="-236443"/>
            <a:ext cx="5680363" cy="6647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400" b="1" dirty="0">
                <a:latin typeface="Times New Roman" panose="02020603050405020304" pitchFamily="18" charset="0"/>
                <a:cs typeface="Times New Roman" panose="02020603050405020304" pitchFamily="18" charset="0"/>
              </a:rPr>
              <a:t>2. Genetic Diversity </a:t>
            </a:r>
          </a:p>
          <a:p>
            <a:pPr eaLnBrk="1" hangingPunct="1">
              <a:spcBef>
                <a:spcPct val="0"/>
              </a:spcBef>
              <a:buFontTx/>
              <a:buNone/>
            </a:pPr>
            <a:endParaRPr lang="en-US" altLang="en-US" sz="24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400" b="1" dirty="0">
                <a:latin typeface="Times New Roman" panose="02020603050405020304" pitchFamily="18" charset="0"/>
                <a:cs typeface="Times New Roman" panose="02020603050405020304" pitchFamily="18" charset="0"/>
              </a:rPr>
              <a:t>It include amount of genetic variability  among individual of same species or among different species.</a:t>
            </a:r>
          </a:p>
          <a:p>
            <a:pPr eaLnBrk="1" hangingPunct="1">
              <a:spcBef>
                <a:spcPct val="0"/>
              </a:spcBef>
              <a:buFontTx/>
              <a:buNone/>
            </a:pPr>
            <a:endParaRPr lang="en-US" altLang="en-US" sz="24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400" b="1" dirty="0">
                <a:latin typeface="Times New Roman" panose="02020603050405020304" pitchFamily="18" charset="0"/>
                <a:cs typeface="Times New Roman" panose="02020603050405020304" pitchFamily="18" charset="0"/>
              </a:rPr>
              <a:t>In our ecosystem there exist large varieties of species which slightly differ from each other in one or more characteristics such as size, shape, resistance against pest, insect, pest disease.</a:t>
            </a:r>
          </a:p>
          <a:p>
            <a:pPr eaLnBrk="1" hangingPunct="1">
              <a:spcBef>
                <a:spcPct val="0"/>
              </a:spcBef>
              <a:buFontTx/>
              <a:buNone/>
            </a:pPr>
            <a:endParaRPr lang="en-US" altLang="en-US" sz="24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400" b="1" dirty="0">
                <a:latin typeface="Times New Roman" panose="02020603050405020304" pitchFamily="18" charset="0"/>
                <a:cs typeface="Times New Roman" panose="02020603050405020304" pitchFamily="18" charset="0"/>
              </a:rPr>
              <a:t>It refer to variation of genes within species. Diversity in number and type of genes as well as chromosomes present in different species.</a:t>
            </a:r>
          </a:p>
        </p:txBody>
      </p:sp>
      <p:pic>
        <p:nvPicPr>
          <p:cNvPr id="33794" name="Picture 2" descr="Examples of Genetic Divers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9745" y="1330037"/>
            <a:ext cx="5868760" cy="3905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13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Figure 1 bi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43100"/>
            <a:ext cx="830580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Rectangle 5"/>
          <p:cNvSpPr>
            <a:spLocks noGrp="1" noChangeArrowheads="1"/>
          </p:cNvSpPr>
          <p:nvPr>
            <p:ph type="title"/>
          </p:nvPr>
        </p:nvSpPr>
        <p:spPr/>
        <p:txBody>
          <a:bodyPr rtlCol="0">
            <a:normAutofit fontScale="90000"/>
          </a:bodyPr>
          <a:lstStyle/>
          <a:p>
            <a:pPr>
              <a:defRPr/>
            </a:pPr>
            <a:r>
              <a:rPr lang="en-US" sz="2000" b="1"/>
              <a:t>Genetic variation within the White-cheeked  osella.Genetic variation</a:t>
            </a:r>
            <a:r>
              <a:rPr lang="en-US" b="1"/>
              <a:t> </a:t>
            </a:r>
            <a:r>
              <a:rPr lang="en-US" sz="2000" b="1"/>
              <a:t>within a species can express itself in many ways. The White-cheeked Rosella, for example, is made up of four varieties, each with its own distinct colour combination and markings.</a:t>
            </a:r>
            <a:r>
              <a:rPr lang="en-US" sz="1800" b="1"/>
              <a:t> </a:t>
            </a:r>
            <a:endParaRPr lang="en-US" sz="4000"/>
          </a:p>
        </p:txBody>
      </p:sp>
    </p:spTree>
    <p:extLst>
      <p:ext uri="{BB962C8B-B14F-4D97-AF65-F5344CB8AC3E}">
        <p14:creationId xmlns:p14="http://schemas.microsoft.com/office/powerpoint/2010/main" val="3795651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3702</TotalTime>
  <Words>3407</Words>
  <Application>Microsoft Office PowerPoint</Application>
  <PresentationFormat>Widescreen</PresentationFormat>
  <Paragraphs>438</Paragraphs>
  <Slides>55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Times New Roman</vt:lpstr>
      <vt:lpstr>Wingdings</vt:lpstr>
      <vt:lpstr>Office Theme</vt:lpstr>
      <vt:lpstr>PowerPoint Presentation</vt:lpstr>
      <vt:lpstr>BIODIVERSITY </vt:lpstr>
      <vt:lpstr>PowerPoint Presentation</vt:lpstr>
      <vt:lpstr>PowerPoint Presentation</vt:lpstr>
      <vt:lpstr>PowerPoint Presentation</vt:lpstr>
      <vt:lpstr>PowerPoint Presentation</vt:lpstr>
      <vt:lpstr>PowerPoint Presentation</vt:lpstr>
      <vt:lpstr>PowerPoint Presentation</vt:lpstr>
      <vt:lpstr>Genetic variation within the White-cheeked  osella.Genetic variation within a species can express itself in many ways. The White-cheeked Rosella, for example, is made up of four varieties, each with its own distinct colour combination and markings. </vt:lpstr>
      <vt:lpstr>PowerPoint Presentation</vt:lpstr>
      <vt:lpstr>Biodiversity at National Level India</vt:lpstr>
      <vt:lpstr>PowerPoint Presentation</vt:lpstr>
      <vt:lpstr>World Biodiversity region</vt:lpstr>
      <vt:lpstr>PowerPoint Presentation</vt:lpstr>
      <vt:lpstr>Hot Pots Biodiversity   of the World</vt:lpstr>
      <vt:lpstr>PowerPoint Presentation</vt:lpstr>
      <vt:lpstr>PowerPoint Presentation</vt:lpstr>
      <vt:lpstr>PowerPoint Presentation</vt:lpstr>
      <vt:lpstr>PowerPoint Presentation</vt:lpstr>
      <vt:lpstr>PowerPoint Presentation</vt:lpstr>
      <vt:lpstr>PowerPoint Presentation</vt:lpstr>
      <vt:lpstr>Animal:  Man consume meat from mainly nine species of animal like cattle, ship, pig, goat, water buffaloes, chickens, duck, geese and turkeys.  Fishes are now regarded as a domesticated animal because of development of  aquaculture.  Curd, cheese milk  are obtained from dairy farms.  Forest provide oxygen to consumers and play a very important role in maintaining ecosystem.</vt:lpstr>
      <vt:lpstr>PowerPoint Presentation</vt:lpstr>
      <vt:lpstr>PowerPoint Presentation</vt:lpstr>
      <vt:lpstr>PowerPoint Presentation</vt:lpstr>
      <vt:lpstr>PowerPoint Presentation</vt:lpstr>
      <vt:lpstr>5. Cultural Benefit</vt:lpstr>
      <vt:lpstr>PowerPoint Presentation</vt:lpstr>
      <vt:lpstr>PowerPoint Presentation</vt:lpstr>
      <vt:lpstr>PowerPoint Presentation</vt:lpstr>
      <vt:lpstr>PowerPoint Presentation</vt:lpstr>
      <vt:lpstr>PowerPoint Presentation</vt:lpstr>
      <vt:lpstr>PowerPoint Presentation</vt:lpstr>
      <vt:lpstr>Loss of Biodiversity </vt:lpstr>
      <vt:lpstr>1. Habitat loss and fragmentation</vt:lpstr>
      <vt:lpstr>PowerPoint Presentation</vt:lpstr>
      <vt:lpstr>PowerPoint Presentation</vt:lpstr>
      <vt:lpstr>PowerPoint Presentation</vt:lpstr>
      <vt:lpstr>PowerPoint Presentation</vt:lpstr>
      <vt:lpstr>BIODIVERSITY AT LOCAL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International Effort in Biodiversity Conservation In 1980 three organization  UNEP, The world conservation Union and WWF prepare a world conservation strategy. Its plan  - to conserve biodiversity - Preserve vital ecosystem process on which all plant life depends for survival. - Develop sustainable uses of organism and Ecosystem. - In 1991 they publish new version  the document called “ Caring for Earth” - They Conducted conference like Earth Summit  - CITIES (Conventional on International Trade and in Endangered Animal and Plant Species  ( This conventional has been forced since 1975 and more than 150 countries signed it.  - CITIES has helped reduce trade in many threatened species including elephant, crocodile and chimpanzees. CITES (the Convention on International Trade in Endangered Species of Wild Fauna and Flora) is an international agreement between governments. Its aim is to ensure that international trade in specimens of wild animals and plants does not threaten their survival    </vt:lpstr>
      <vt:lpstr>PowerPoint Presentation</vt:lpstr>
      <vt:lpstr>PowerPoint Presentation</vt:lpstr>
      <vt:lpstr>  Watch Video of Dr. Vandana Shiva  https://www.youtube.com/watch?v=gof7vdQI6OM (Importance of Seed)  https://www.youtube.com/watch?v=c3dVhbnIRGM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vaibhav saini</cp:lastModifiedBy>
  <cp:revision>614</cp:revision>
  <cp:lastPrinted>2018-07-18T13:16:51Z</cp:lastPrinted>
  <dcterms:created xsi:type="dcterms:W3CDTF">2017-08-14T08:34:40Z</dcterms:created>
  <dcterms:modified xsi:type="dcterms:W3CDTF">2025-09-29T02:55:37Z</dcterms:modified>
</cp:coreProperties>
</file>